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.jpeg" ContentType="image/jpeg"/>
  <Override PartName="/ppt/media/image2.jpeg" ContentType="image/jpeg"/>
  <Override PartName="/ppt/media/media1.mp3" ContentType="audio/unknown"/>
  <Override PartName="/ppt/media/media2.mp3" ContentType="audio/unknown"/>
  <Override PartName="/ppt/media/media3.mp3" ContentType="audio/unknown"/>
  <Override PartName="/ppt/media/media4.mp3" ContentType="audio/unknown"/>
  <Override PartName="/ppt/media/media5.mp3" ContentType="audio/unknown"/>
  <Override PartName="/ppt/media/media6.mp3" ContentType="audio/unknown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130048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508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<Relationship Id="rId51" Type="http://schemas.openxmlformats.org/officeDocument/2006/relationships/slide" Target="slides/slide44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Shape 72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25" name="Shape 72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1pPr>
    <a:lvl2pPr indent="2286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2pPr>
    <a:lvl3pPr indent="4572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3pPr>
    <a:lvl4pPr indent="6858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4pPr>
    <a:lvl5pPr indent="9144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5pPr>
    <a:lvl6pPr indent="11430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6pPr>
    <a:lvl7pPr indent="13716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7pPr>
    <a:lvl8pPr indent="16002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8pPr>
    <a:lvl9pPr indent="1828800" defTabSz="1300480" latinLnBrk="0">
      <a:spcBef>
        <a:spcPts val="600"/>
      </a:spcBef>
      <a:defRPr sz="16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Shape 73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35" name="Shape 73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5 бк</a:t>
            </a:r>
          </a:p>
          <a:p>
            <a:pPr defTabSz="914400">
              <a:defRPr sz="1200"/>
            </a:pPr>
            <a:r>
              <a:t>Стипендии</a:t>
            </a:r>
          </a:p>
          <a:p>
            <a:pPr defTabSz="914400">
              <a:defRPr sz="1200"/>
            </a:pPr>
            <a:r>
              <a:t>ЦЦТ центр цифровой трансформации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Shape 7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0" name="Shape 7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algn="ctr" defTabSz="914400">
              <a:spcBef>
                <a:spcPts val="500"/>
              </a:spcBef>
              <a:defRPr sz="1400">
                <a:solidFill>
                  <a:srgbClr val="1F497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Задачи студентов бакалавриата</a:t>
            </a:r>
          </a:p>
          <a:p>
            <a:pPr marL="514350" indent="-514350" defTabSz="914400">
              <a:buSzPct val="100000"/>
              <a:buAutoNum type="arabicPeriod" startAt="1"/>
              <a:defRPr sz="1200"/>
            </a:pPr>
            <a:r>
              <a:t>Научиться самостоятельно реализовывать завершенный программный проект</a:t>
            </a:r>
          </a:p>
          <a:p>
            <a:pPr marL="514350" indent="-514350" defTabSz="914400">
              <a:buSzPct val="100000"/>
              <a:buAutoNum type="arabicPeriod" startAt="1"/>
              <a:defRPr sz="1200"/>
            </a:pPr>
            <a:r>
              <a:t>Научиться выполнять сложные программные проекты в команде</a:t>
            </a:r>
          </a:p>
          <a:p>
            <a:pPr marL="514350" indent="-514350" defTabSz="914400">
              <a:buSzPct val="100000"/>
              <a:buAutoNum type="arabicPeriod" startAt="1"/>
              <a:defRPr sz="1200"/>
            </a:pPr>
            <a:r>
              <a:t>Получить опыт работы в индустрии - пройти практики 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Текст заголовка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2" name="Уровень текста 1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Изображение 6" descr="Изображение 6"/>
          <p:cNvPicPr>
            <a:picLocks noChangeAspect="1"/>
          </p:cNvPicPr>
          <p:nvPr/>
        </p:nvPicPr>
        <p:blipFill>
          <a:blip r:embed="rId2">
            <a:extLst/>
          </a:blip>
          <a:srcRect l="10063" t="0" r="0" b="41020"/>
          <a:stretch>
            <a:fillRect/>
          </a:stretch>
        </p:blipFill>
        <p:spPr>
          <a:xfrm>
            <a:off x="-523805" y="-187397"/>
            <a:ext cx="14052410" cy="10191611"/>
          </a:xfrm>
          <a:prstGeom prst="rect">
            <a:avLst/>
          </a:prstGeom>
          <a:ln w="12700">
            <a:miter lim="400000"/>
          </a:ln>
        </p:spPr>
      </p:pic>
      <p:sp>
        <p:nvSpPr>
          <p:cNvPr id="93" name="TextBox 7"/>
          <p:cNvSpPr txBox="1"/>
          <p:nvPr/>
        </p:nvSpPr>
        <p:spPr>
          <a:xfrm>
            <a:off x="2103797" y="7012658"/>
            <a:ext cx="8590680" cy="76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4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Факультет компьютерных наук</a:t>
            </a:r>
          </a:p>
        </p:txBody>
      </p:sp>
      <p:sp>
        <p:nvSpPr>
          <p:cNvPr id="94" name="Номер слайда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2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buChar char="–"/>
            </a:lvl3pPr>
          </a:lstStyle>
          <a:p>
            <a:pPr/>
            <a:r>
              <a:t>Body Level 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11" name="Уровень текста 1…"/>
          <p:cNvSpPr txBox="1"/>
          <p:nvPr>
            <p:ph type="body" idx="1"/>
          </p:nvPr>
        </p:nvSpPr>
        <p:spPr>
          <a:xfrm>
            <a:off x="882791" y="2050062"/>
            <a:ext cx="12122009" cy="6719147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1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Изображение 8"/>
          <p:cNvGrpSpPr/>
          <p:nvPr/>
        </p:nvGrpSpPr>
        <p:grpSpPr>
          <a:xfrm>
            <a:off x="-154340" y="-50871"/>
            <a:ext cx="14074160" cy="12354377"/>
            <a:chOff x="0" y="0"/>
            <a:chExt cx="14074159" cy="12354375"/>
          </a:xfrm>
        </p:grpSpPr>
        <p:sp>
          <p:nvSpPr>
            <p:cNvPr id="119" name="Прямоугольник"/>
            <p:cNvSpPr/>
            <p:nvPr/>
          </p:nvSpPr>
          <p:spPr>
            <a:xfrm>
              <a:off x="0" y="0"/>
              <a:ext cx="14074160" cy="12354376"/>
            </a:xfrm>
            <a:prstGeom prst="rect">
              <a:avLst/>
            </a:prstGeom>
            <a:solidFill>
              <a:srgbClr val="F9EF3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/>
            </a:p>
          </p:txBody>
        </p:sp>
        <p:pic>
          <p:nvPicPr>
            <p:cNvPr id="120" name="image3.png" descr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99" t="0" r="10264" b="31081"/>
            <a:stretch>
              <a:fillRect/>
            </a:stretch>
          </p:blipFill>
          <p:spPr>
            <a:xfrm>
              <a:off x="0" y="0"/>
              <a:ext cx="14074160" cy="12354376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122" name="Спасибо за внимание!"/>
          <p:cNvSpPr txBox="1"/>
          <p:nvPr>
            <p:ph type="title" hasCustomPrompt="1"/>
          </p:nvPr>
        </p:nvSpPr>
        <p:spPr>
          <a:xfrm>
            <a:off x="664951" y="3238218"/>
            <a:ext cx="11704321" cy="3244355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FFFFFF"/>
                </a:solidFill>
              </a:defRPr>
            </a:lvl1pPr>
          </a:lstStyle>
          <a:p>
            <a:pPr/>
            <a:r>
              <a:t>Спасибо за внимание!</a:t>
            </a:r>
          </a:p>
        </p:txBody>
      </p:sp>
      <p:sp>
        <p:nvSpPr>
          <p:cNvPr id="1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Текст заголовка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31" name="Уровень текста 1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3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40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Текст заголовка"/>
          <p:cNvSpPr txBox="1"/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b="1" cap="all"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49" name="Уровень текста 1…"/>
          <p:cNvSpPr txBox="1"/>
          <p:nvPr>
            <p:ph type="body" sz="quarter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58" name="Уровень текста 1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900"/>
              </a:spcBef>
              <a:defRPr sz="3800"/>
            </a:lvl1pPr>
            <a:lvl2pPr marL="909637" indent="-452437">
              <a:spcBef>
                <a:spcPts val="900"/>
              </a:spcBef>
              <a:defRPr sz="3800"/>
            </a:lvl2pPr>
            <a:lvl3pPr marL="1348739" indent="-434339">
              <a:spcBef>
                <a:spcPts val="900"/>
              </a:spcBef>
              <a:defRPr sz="3800"/>
            </a:lvl3pPr>
            <a:lvl4pPr marL="1854200" indent="-482600">
              <a:spcBef>
                <a:spcPts val="900"/>
              </a:spcBef>
              <a:defRPr sz="3800"/>
            </a:lvl4pPr>
            <a:lvl5pPr marL="2311400" indent="-482600">
              <a:spcBef>
                <a:spcPts val="900"/>
              </a:spcBef>
              <a:defRPr sz="3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5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67" name="Уровень текста 1…"/>
          <p:cNvSpPr txBox="1"/>
          <p:nvPr>
            <p:ph type="body" sz="quarter" idx="1"/>
          </p:nvPr>
        </p:nvSpPr>
        <p:spPr>
          <a:xfrm>
            <a:off x="650239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b="1" sz="3400"/>
            </a:lvl1pPr>
            <a:lvl2pPr marL="0" indent="457200">
              <a:spcBef>
                <a:spcPts val="800"/>
              </a:spcBef>
              <a:buSzTx/>
              <a:buFontTx/>
              <a:buNone/>
              <a:defRPr b="1" sz="3400"/>
            </a:lvl2pPr>
            <a:lvl3pPr marL="0" indent="914400">
              <a:spcBef>
                <a:spcPts val="800"/>
              </a:spcBef>
              <a:buSzTx/>
              <a:buFontTx/>
              <a:buNone/>
              <a:defRPr b="1" sz="3400"/>
            </a:lvl3pPr>
            <a:lvl4pPr marL="0" indent="1371600">
              <a:spcBef>
                <a:spcPts val="800"/>
              </a:spcBef>
              <a:buSzTx/>
              <a:buFontTx/>
              <a:buNone/>
              <a:defRPr b="1" sz="3400"/>
            </a:lvl4pPr>
            <a:lvl5pPr marL="0" indent="1828800">
              <a:spcBef>
                <a:spcPts val="800"/>
              </a:spcBef>
              <a:buSzTx/>
              <a:buFontTx/>
              <a:buNone/>
              <a:defRPr b="1"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68" name="Текст 4"/>
          <p:cNvSpPr/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b="1" sz="3400"/>
            </a:pPr>
          </a:p>
        </p:txBody>
      </p:sp>
      <p:sp>
        <p:nvSpPr>
          <p:cNvPr id="16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17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1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Текст заголовка"/>
          <p:cNvSpPr txBox="1"/>
          <p:nvPr>
            <p:ph type="title"/>
          </p:nvPr>
        </p:nvSpPr>
        <p:spPr>
          <a:xfrm>
            <a:off x="650239" y="388337"/>
            <a:ext cx="4278491" cy="1652694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192" name="Уровень текста 1…"/>
          <p:cNvSpPr txBox="1"/>
          <p:nvPr>
            <p:ph type="body" idx="1"/>
          </p:nvPr>
        </p:nvSpPr>
        <p:spPr>
          <a:xfrm>
            <a:off x="5084515" y="388337"/>
            <a:ext cx="7270046" cy="832442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193" name="Текст 3"/>
          <p:cNvSpPr/>
          <p:nvPr>
            <p:ph type="body" sz="half" idx="13"/>
          </p:nvPr>
        </p:nvSpPr>
        <p:spPr>
          <a:xfrm>
            <a:off x="650239" y="2041031"/>
            <a:ext cx="4278491" cy="667173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</a:p>
        </p:txBody>
      </p:sp>
      <p:sp>
        <p:nvSpPr>
          <p:cNvPr id="19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Текст заголовка"/>
          <p:cNvSpPr txBox="1"/>
          <p:nvPr>
            <p:ph type="title"/>
          </p:nvPr>
        </p:nvSpPr>
        <p:spPr>
          <a:xfrm>
            <a:off x="2549031" y="6827519"/>
            <a:ext cx="7802882" cy="806029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02" name="Рисунок 2"/>
          <p:cNvSpPr/>
          <p:nvPr>
            <p:ph type="pic" sz="half" idx="13"/>
          </p:nvPr>
        </p:nvSpPr>
        <p:spPr>
          <a:xfrm>
            <a:off x="2549031" y="871502"/>
            <a:ext cx="7802882" cy="5852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03" name="Уровень текста 1…"/>
          <p:cNvSpPr txBox="1"/>
          <p:nvPr>
            <p:ph type="body" sz="quarter" idx="1"/>
          </p:nvPr>
        </p:nvSpPr>
        <p:spPr>
          <a:xfrm>
            <a:off x="2549031" y="7633547"/>
            <a:ext cx="7802882" cy="1144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0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Изображение 6" descr="Изображение 6"/>
          <p:cNvPicPr>
            <a:picLocks noChangeAspect="1"/>
          </p:cNvPicPr>
          <p:nvPr/>
        </p:nvPicPr>
        <p:blipFill>
          <a:blip r:embed="rId2">
            <a:extLst/>
          </a:blip>
          <a:srcRect l="10063" t="0" r="0" b="41020"/>
          <a:stretch>
            <a:fillRect/>
          </a:stretch>
        </p:blipFill>
        <p:spPr>
          <a:xfrm>
            <a:off x="-523805" y="-187397"/>
            <a:ext cx="14052410" cy="10191611"/>
          </a:xfrm>
          <a:prstGeom prst="rect">
            <a:avLst/>
          </a:prstGeom>
          <a:ln w="12700">
            <a:miter lim="400000"/>
          </a:ln>
        </p:spPr>
      </p:pic>
      <p:sp>
        <p:nvSpPr>
          <p:cNvPr id="212" name="TextBox 7"/>
          <p:cNvSpPr txBox="1"/>
          <p:nvPr/>
        </p:nvSpPr>
        <p:spPr>
          <a:xfrm>
            <a:off x="2103797" y="7012658"/>
            <a:ext cx="8590680" cy="76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4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Факультет компьютерных наук</a:t>
            </a:r>
          </a:p>
        </p:txBody>
      </p:sp>
      <p:sp>
        <p:nvSpPr>
          <p:cNvPr id="213" name="Номер слайда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1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buChar char="–"/>
            </a:lvl3pPr>
          </a:lstStyle>
          <a:p>
            <a:pPr/>
            <a:r>
              <a:t>Body Level 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30" name="Уровень текста 1…"/>
          <p:cNvSpPr txBox="1"/>
          <p:nvPr>
            <p:ph type="body" idx="1"/>
          </p:nvPr>
        </p:nvSpPr>
        <p:spPr>
          <a:xfrm>
            <a:off x="882791" y="2050062"/>
            <a:ext cx="12122009" cy="6719147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Изображение 8"/>
          <p:cNvGrpSpPr/>
          <p:nvPr/>
        </p:nvGrpSpPr>
        <p:grpSpPr>
          <a:xfrm>
            <a:off x="-154340" y="-50871"/>
            <a:ext cx="14074160" cy="12354377"/>
            <a:chOff x="0" y="0"/>
            <a:chExt cx="14074159" cy="12354375"/>
          </a:xfrm>
        </p:grpSpPr>
        <p:sp>
          <p:nvSpPr>
            <p:cNvPr id="238" name="Прямоугольник"/>
            <p:cNvSpPr/>
            <p:nvPr/>
          </p:nvSpPr>
          <p:spPr>
            <a:xfrm>
              <a:off x="0" y="0"/>
              <a:ext cx="14074160" cy="12354376"/>
            </a:xfrm>
            <a:prstGeom prst="rect">
              <a:avLst/>
            </a:prstGeom>
            <a:solidFill>
              <a:srgbClr val="F9EF3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/>
            </a:p>
          </p:txBody>
        </p:sp>
        <p:pic>
          <p:nvPicPr>
            <p:cNvPr id="239" name="image3.png" descr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6706" t="16484" r="12156" b="14597"/>
            <a:stretch>
              <a:fillRect/>
            </a:stretch>
          </p:blipFill>
          <p:spPr>
            <a:xfrm>
              <a:off x="0" y="0"/>
              <a:ext cx="14074160" cy="12354376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241" name="Спасибо за внимание!"/>
          <p:cNvSpPr txBox="1"/>
          <p:nvPr>
            <p:ph type="title" hasCustomPrompt="1"/>
          </p:nvPr>
        </p:nvSpPr>
        <p:spPr>
          <a:xfrm>
            <a:off x="664951" y="3238218"/>
            <a:ext cx="11704321" cy="3244355"/>
          </a:xfrm>
          <a:prstGeom prst="rect">
            <a:avLst/>
          </a:prstGeom>
        </p:spPr>
        <p:txBody>
          <a:bodyPr/>
          <a:lstStyle>
            <a:lvl1pPr>
              <a:defRPr sz="8400">
                <a:solidFill>
                  <a:srgbClr val="FFFFFF"/>
                </a:solidFill>
              </a:defRPr>
            </a:lvl1pPr>
          </a:lstStyle>
          <a:p>
            <a:pPr/>
            <a:r>
              <a:t>Спасибо за внимание!</a:t>
            </a:r>
          </a:p>
        </p:txBody>
      </p:sp>
      <p:sp>
        <p:nvSpPr>
          <p:cNvPr id="2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Текст заголовка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50" name="Уровень текста 1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5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59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Текст заголовка"/>
          <p:cNvSpPr txBox="1"/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b="1" cap="all"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268" name="Уровень текста 1…"/>
          <p:cNvSpPr txBox="1"/>
          <p:nvPr>
            <p:ph type="body" sz="quarter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6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заголовка"/>
          <p:cNvSpPr txBox="1"/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b="1" cap="all"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0" name="Уровень текста 1…"/>
          <p:cNvSpPr txBox="1"/>
          <p:nvPr>
            <p:ph type="body" sz="quarter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77" name="Уровень текста 1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900"/>
              </a:spcBef>
              <a:defRPr sz="3800"/>
            </a:lvl1pPr>
            <a:lvl2pPr marL="909637" indent="-452437">
              <a:spcBef>
                <a:spcPts val="900"/>
              </a:spcBef>
              <a:defRPr sz="3800"/>
            </a:lvl2pPr>
            <a:lvl3pPr marL="1348739" indent="-434339">
              <a:spcBef>
                <a:spcPts val="900"/>
              </a:spcBef>
              <a:defRPr sz="3800"/>
            </a:lvl3pPr>
            <a:lvl4pPr marL="1854200" indent="-482600">
              <a:spcBef>
                <a:spcPts val="900"/>
              </a:spcBef>
              <a:defRPr sz="3800"/>
            </a:lvl4pPr>
            <a:lvl5pPr marL="2311400" indent="-482600">
              <a:spcBef>
                <a:spcPts val="900"/>
              </a:spcBef>
              <a:defRPr sz="3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7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86" name="Уровень текста 1…"/>
          <p:cNvSpPr txBox="1"/>
          <p:nvPr>
            <p:ph type="body" sz="quarter" idx="1"/>
          </p:nvPr>
        </p:nvSpPr>
        <p:spPr>
          <a:xfrm>
            <a:off x="650239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b="1" sz="3400"/>
            </a:lvl1pPr>
            <a:lvl2pPr marL="0" indent="457200">
              <a:spcBef>
                <a:spcPts val="800"/>
              </a:spcBef>
              <a:buSzTx/>
              <a:buFontTx/>
              <a:buNone/>
              <a:defRPr b="1" sz="3400"/>
            </a:lvl2pPr>
            <a:lvl3pPr marL="0" indent="914400">
              <a:spcBef>
                <a:spcPts val="800"/>
              </a:spcBef>
              <a:buSzTx/>
              <a:buFontTx/>
              <a:buNone/>
              <a:defRPr b="1" sz="3400"/>
            </a:lvl3pPr>
            <a:lvl4pPr marL="0" indent="1371600">
              <a:spcBef>
                <a:spcPts val="800"/>
              </a:spcBef>
              <a:buSzTx/>
              <a:buFontTx/>
              <a:buNone/>
              <a:defRPr b="1" sz="3400"/>
            </a:lvl4pPr>
            <a:lvl5pPr marL="0" indent="1828800">
              <a:spcBef>
                <a:spcPts val="800"/>
              </a:spcBef>
              <a:buSzTx/>
              <a:buFontTx/>
              <a:buNone/>
              <a:defRPr b="1"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287" name="Текст 4"/>
          <p:cNvSpPr/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b="1" sz="3400"/>
            </a:pPr>
          </a:p>
        </p:txBody>
      </p:sp>
      <p:sp>
        <p:nvSpPr>
          <p:cNvPr id="28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29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Текст заголовка"/>
          <p:cNvSpPr txBox="1"/>
          <p:nvPr>
            <p:ph type="title"/>
          </p:nvPr>
        </p:nvSpPr>
        <p:spPr>
          <a:xfrm>
            <a:off x="650239" y="388337"/>
            <a:ext cx="4278491" cy="1652694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11" name="Уровень текста 1…"/>
          <p:cNvSpPr txBox="1"/>
          <p:nvPr>
            <p:ph type="body" idx="1"/>
          </p:nvPr>
        </p:nvSpPr>
        <p:spPr>
          <a:xfrm>
            <a:off x="5084515" y="388337"/>
            <a:ext cx="7270046" cy="832442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12" name="Текст 3"/>
          <p:cNvSpPr/>
          <p:nvPr>
            <p:ph type="body" sz="half" idx="13"/>
          </p:nvPr>
        </p:nvSpPr>
        <p:spPr>
          <a:xfrm>
            <a:off x="650239" y="2041031"/>
            <a:ext cx="4278491" cy="667173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</a:p>
        </p:txBody>
      </p:sp>
      <p:sp>
        <p:nvSpPr>
          <p:cNvPr id="31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Текст заголовка"/>
          <p:cNvSpPr txBox="1"/>
          <p:nvPr>
            <p:ph type="title"/>
          </p:nvPr>
        </p:nvSpPr>
        <p:spPr>
          <a:xfrm>
            <a:off x="2549031" y="6827519"/>
            <a:ext cx="7802882" cy="806029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21" name="Рисунок 2"/>
          <p:cNvSpPr/>
          <p:nvPr>
            <p:ph type="pic" sz="half" idx="13"/>
          </p:nvPr>
        </p:nvSpPr>
        <p:spPr>
          <a:xfrm>
            <a:off x="2549031" y="871502"/>
            <a:ext cx="7802882" cy="5852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22" name="Уровень текста 1…"/>
          <p:cNvSpPr txBox="1"/>
          <p:nvPr>
            <p:ph type="body" sz="quarter" idx="1"/>
          </p:nvPr>
        </p:nvSpPr>
        <p:spPr>
          <a:xfrm>
            <a:off x="2549031" y="7633547"/>
            <a:ext cx="7802882" cy="1144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2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Изображение 6" descr="Изображение 6"/>
          <p:cNvPicPr>
            <a:picLocks noChangeAspect="1"/>
          </p:cNvPicPr>
          <p:nvPr/>
        </p:nvPicPr>
        <p:blipFill>
          <a:blip r:embed="rId2">
            <a:extLst/>
          </a:blip>
          <a:srcRect l="10063" t="0" r="0" b="41020"/>
          <a:stretch>
            <a:fillRect/>
          </a:stretch>
        </p:blipFill>
        <p:spPr>
          <a:xfrm>
            <a:off x="-523805" y="-187397"/>
            <a:ext cx="14052410" cy="10191611"/>
          </a:xfrm>
          <a:prstGeom prst="rect">
            <a:avLst/>
          </a:prstGeom>
          <a:ln w="12700">
            <a:miter lim="400000"/>
          </a:ln>
        </p:spPr>
      </p:pic>
      <p:sp>
        <p:nvSpPr>
          <p:cNvPr id="331" name="TextBox 7"/>
          <p:cNvSpPr txBox="1"/>
          <p:nvPr/>
        </p:nvSpPr>
        <p:spPr>
          <a:xfrm>
            <a:off x="2103797" y="7012658"/>
            <a:ext cx="8590680" cy="76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4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Факультет компьютерных наук</a:t>
            </a:r>
          </a:p>
        </p:txBody>
      </p:sp>
      <p:sp>
        <p:nvSpPr>
          <p:cNvPr id="332" name="Номер слайда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40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buChar char="–"/>
            </a:lvl3pPr>
          </a:lstStyle>
          <a:p>
            <a:pPr/>
            <a:r>
              <a:t>Body Level 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49" name="Уровень текста 1…"/>
          <p:cNvSpPr txBox="1"/>
          <p:nvPr>
            <p:ph type="body" idx="1"/>
          </p:nvPr>
        </p:nvSpPr>
        <p:spPr>
          <a:xfrm>
            <a:off x="882791" y="2050062"/>
            <a:ext cx="12122009" cy="6719147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Изображение 8"/>
          <p:cNvGrpSpPr/>
          <p:nvPr/>
        </p:nvGrpSpPr>
        <p:grpSpPr>
          <a:xfrm>
            <a:off x="-154340" y="-50871"/>
            <a:ext cx="14074160" cy="12354377"/>
            <a:chOff x="0" y="0"/>
            <a:chExt cx="14074159" cy="12354375"/>
          </a:xfrm>
        </p:grpSpPr>
        <p:sp>
          <p:nvSpPr>
            <p:cNvPr id="357" name="Прямоугольник"/>
            <p:cNvSpPr/>
            <p:nvPr/>
          </p:nvSpPr>
          <p:spPr>
            <a:xfrm>
              <a:off x="0" y="0"/>
              <a:ext cx="14074160" cy="12354376"/>
            </a:xfrm>
            <a:prstGeom prst="rect">
              <a:avLst/>
            </a:prstGeom>
            <a:solidFill>
              <a:srgbClr val="F9EF3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/>
            </a:p>
          </p:txBody>
        </p:sp>
        <p:pic>
          <p:nvPicPr>
            <p:cNvPr id="358" name="image3.png" descr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99" t="0" r="10264" b="31081"/>
            <a:stretch>
              <a:fillRect/>
            </a:stretch>
          </p:blipFill>
          <p:spPr>
            <a:xfrm>
              <a:off x="0" y="0"/>
              <a:ext cx="14074160" cy="12354376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360" name="Спасибо за внимание!"/>
          <p:cNvSpPr txBox="1"/>
          <p:nvPr>
            <p:ph type="title" hasCustomPrompt="1"/>
          </p:nvPr>
        </p:nvSpPr>
        <p:spPr>
          <a:xfrm>
            <a:off x="664951" y="3238218"/>
            <a:ext cx="11704321" cy="3244355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FFFFFF"/>
                </a:solidFill>
              </a:defRPr>
            </a:lvl1pPr>
          </a:lstStyle>
          <a:p>
            <a:pPr/>
            <a:r>
              <a:t>Спасибо за внимание!</a:t>
            </a:r>
          </a:p>
        </p:txBody>
      </p:sp>
      <p:sp>
        <p:nvSpPr>
          <p:cNvPr id="36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" name="Уровень текста 1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900"/>
              </a:spcBef>
              <a:defRPr sz="3800"/>
            </a:lvl1pPr>
            <a:lvl2pPr marL="909637" indent="-452437">
              <a:spcBef>
                <a:spcPts val="900"/>
              </a:spcBef>
              <a:defRPr sz="3800"/>
            </a:lvl2pPr>
            <a:lvl3pPr marL="1348739" indent="-434339">
              <a:spcBef>
                <a:spcPts val="900"/>
              </a:spcBef>
              <a:defRPr sz="3800"/>
            </a:lvl3pPr>
            <a:lvl4pPr marL="1854200" indent="-482600">
              <a:spcBef>
                <a:spcPts val="900"/>
              </a:spcBef>
              <a:defRPr sz="3800"/>
            </a:lvl4pPr>
            <a:lvl5pPr marL="2311400" indent="-482600">
              <a:spcBef>
                <a:spcPts val="900"/>
              </a:spcBef>
              <a:defRPr sz="3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Текст заголовка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69" name="Уровень текста 1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78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7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Текст заголовка"/>
          <p:cNvSpPr txBox="1"/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b="1" cap="all"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387" name="Уровень текста 1…"/>
          <p:cNvSpPr txBox="1"/>
          <p:nvPr>
            <p:ph type="body" sz="quarter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8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396" name="Уровень текста 1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900"/>
              </a:spcBef>
              <a:defRPr sz="3800"/>
            </a:lvl1pPr>
            <a:lvl2pPr marL="909637" indent="-452437">
              <a:spcBef>
                <a:spcPts val="900"/>
              </a:spcBef>
              <a:defRPr sz="3800"/>
            </a:lvl2pPr>
            <a:lvl3pPr marL="1348739" indent="-434339">
              <a:spcBef>
                <a:spcPts val="900"/>
              </a:spcBef>
              <a:defRPr sz="3800"/>
            </a:lvl3pPr>
            <a:lvl4pPr marL="1854200" indent="-482600">
              <a:spcBef>
                <a:spcPts val="900"/>
              </a:spcBef>
              <a:defRPr sz="3800"/>
            </a:lvl4pPr>
            <a:lvl5pPr marL="2311400" indent="-482600">
              <a:spcBef>
                <a:spcPts val="900"/>
              </a:spcBef>
              <a:defRPr sz="3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39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05" name="Уровень текста 1…"/>
          <p:cNvSpPr txBox="1"/>
          <p:nvPr>
            <p:ph type="body" sz="quarter" idx="1"/>
          </p:nvPr>
        </p:nvSpPr>
        <p:spPr>
          <a:xfrm>
            <a:off x="650239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b="1" sz="3400"/>
            </a:lvl1pPr>
            <a:lvl2pPr marL="0" indent="457200">
              <a:spcBef>
                <a:spcPts val="800"/>
              </a:spcBef>
              <a:buSzTx/>
              <a:buFontTx/>
              <a:buNone/>
              <a:defRPr b="1" sz="3400"/>
            </a:lvl2pPr>
            <a:lvl3pPr marL="0" indent="914400">
              <a:spcBef>
                <a:spcPts val="800"/>
              </a:spcBef>
              <a:buSzTx/>
              <a:buFontTx/>
              <a:buNone/>
              <a:defRPr b="1" sz="3400"/>
            </a:lvl3pPr>
            <a:lvl4pPr marL="0" indent="1371600">
              <a:spcBef>
                <a:spcPts val="800"/>
              </a:spcBef>
              <a:buSzTx/>
              <a:buFontTx/>
              <a:buNone/>
              <a:defRPr b="1" sz="3400"/>
            </a:lvl4pPr>
            <a:lvl5pPr marL="0" indent="1828800">
              <a:spcBef>
                <a:spcPts val="800"/>
              </a:spcBef>
              <a:buSzTx/>
              <a:buFontTx/>
              <a:buNone/>
              <a:defRPr b="1"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06" name="Текст 4"/>
          <p:cNvSpPr/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b="1" sz="3400"/>
            </a:pPr>
          </a:p>
        </p:txBody>
      </p:sp>
      <p:sp>
        <p:nvSpPr>
          <p:cNvPr id="40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1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Текст заголовка"/>
          <p:cNvSpPr txBox="1"/>
          <p:nvPr>
            <p:ph type="title"/>
          </p:nvPr>
        </p:nvSpPr>
        <p:spPr>
          <a:xfrm>
            <a:off x="650239" y="388337"/>
            <a:ext cx="4278491" cy="1652694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30" name="Уровень текста 1…"/>
          <p:cNvSpPr txBox="1"/>
          <p:nvPr>
            <p:ph type="body" idx="1"/>
          </p:nvPr>
        </p:nvSpPr>
        <p:spPr>
          <a:xfrm>
            <a:off x="5084515" y="388337"/>
            <a:ext cx="7270046" cy="832442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31" name="Текст 3"/>
          <p:cNvSpPr/>
          <p:nvPr>
            <p:ph type="body" sz="half" idx="13"/>
          </p:nvPr>
        </p:nvSpPr>
        <p:spPr>
          <a:xfrm>
            <a:off x="650239" y="2041031"/>
            <a:ext cx="4278491" cy="667173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</a:p>
        </p:txBody>
      </p:sp>
      <p:sp>
        <p:nvSpPr>
          <p:cNvPr id="43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Текст заголовка"/>
          <p:cNvSpPr txBox="1"/>
          <p:nvPr>
            <p:ph type="title"/>
          </p:nvPr>
        </p:nvSpPr>
        <p:spPr>
          <a:xfrm>
            <a:off x="2549031" y="6827519"/>
            <a:ext cx="7802882" cy="806029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440" name="Рисунок 2"/>
          <p:cNvSpPr/>
          <p:nvPr>
            <p:ph type="pic" sz="half" idx="13"/>
          </p:nvPr>
        </p:nvSpPr>
        <p:spPr>
          <a:xfrm>
            <a:off x="2549031" y="871502"/>
            <a:ext cx="7802882" cy="5852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441" name="Уровень текста 1…"/>
          <p:cNvSpPr txBox="1"/>
          <p:nvPr>
            <p:ph type="body" sz="quarter" idx="1"/>
          </p:nvPr>
        </p:nvSpPr>
        <p:spPr>
          <a:xfrm>
            <a:off x="2549031" y="7633547"/>
            <a:ext cx="7802882" cy="1144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42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Изображение 6" descr="Изображение 6"/>
          <p:cNvPicPr>
            <a:picLocks noChangeAspect="1"/>
          </p:cNvPicPr>
          <p:nvPr/>
        </p:nvPicPr>
        <p:blipFill>
          <a:blip r:embed="rId2">
            <a:extLst/>
          </a:blip>
          <a:srcRect l="10063" t="0" r="0" b="41020"/>
          <a:stretch>
            <a:fillRect/>
          </a:stretch>
        </p:blipFill>
        <p:spPr>
          <a:xfrm>
            <a:off x="-523805" y="-187397"/>
            <a:ext cx="14052410" cy="10191611"/>
          </a:xfrm>
          <a:prstGeom prst="rect">
            <a:avLst/>
          </a:prstGeom>
          <a:ln w="12700">
            <a:miter lim="400000"/>
          </a:ln>
        </p:spPr>
      </p:pic>
      <p:sp>
        <p:nvSpPr>
          <p:cNvPr id="450" name="TextBox 7"/>
          <p:cNvSpPr txBox="1"/>
          <p:nvPr/>
        </p:nvSpPr>
        <p:spPr>
          <a:xfrm>
            <a:off x="2103797" y="7012658"/>
            <a:ext cx="8590680" cy="76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4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Факультет компьютерных наук</a:t>
            </a:r>
          </a:p>
        </p:txBody>
      </p:sp>
      <p:sp>
        <p:nvSpPr>
          <p:cNvPr id="451" name="Номер слайда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" name="Уровень текста 1…"/>
          <p:cNvSpPr txBox="1"/>
          <p:nvPr>
            <p:ph type="body" sz="quarter" idx="1"/>
          </p:nvPr>
        </p:nvSpPr>
        <p:spPr>
          <a:xfrm>
            <a:off x="650239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b="1" sz="3400"/>
            </a:lvl1pPr>
            <a:lvl2pPr marL="0" indent="457200">
              <a:spcBef>
                <a:spcPts val="800"/>
              </a:spcBef>
              <a:buSzTx/>
              <a:buFontTx/>
              <a:buNone/>
              <a:defRPr b="1" sz="3400"/>
            </a:lvl2pPr>
            <a:lvl3pPr marL="0" indent="914400">
              <a:spcBef>
                <a:spcPts val="800"/>
              </a:spcBef>
              <a:buSzTx/>
              <a:buFontTx/>
              <a:buNone/>
              <a:defRPr b="1" sz="3400"/>
            </a:lvl3pPr>
            <a:lvl4pPr marL="0" indent="1371600">
              <a:spcBef>
                <a:spcPts val="800"/>
              </a:spcBef>
              <a:buSzTx/>
              <a:buFontTx/>
              <a:buNone/>
              <a:defRPr b="1" sz="3400"/>
            </a:lvl4pPr>
            <a:lvl5pPr marL="0" indent="1828800">
              <a:spcBef>
                <a:spcPts val="800"/>
              </a:spcBef>
              <a:buSzTx/>
              <a:buFontTx/>
              <a:buNone/>
              <a:defRPr b="1"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" name="Текст 4"/>
          <p:cNvSpPr/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b="1" sz="3400"/>
            </a:pPr>
          </a:p>
        </p:txBody>
      </p:sp>
      <p:sp>
        <p:nvSpPr>
          <p:cNvPr id="5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59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buChar char="–"/>
            </a:lvl3pPr>
          </a:lstStyle>
          <a:p>
            <a:pPr/>
            <a:r>
              <a:t>Body Level 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6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68" name="Уровень текста 1…"/>
          <p:cNvSpPr txBox="1"/>
          <p:nvPr>
            <p:ph type="body" idx="1"/>
          </p:nvPr>
        </p:nvSpPr>
        <p:spPr>
          <a:xfrm>
            <a:off x="882791" y="2050062"/>
            <a:ext cx="12122009" cy="6719147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6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8" name="Изображение 8"/>
          <p:cNvGrpSpPr/>
          <p:nvPr/>
        </p:nvGrpSpPr>
        <p:grpSpPr>
          <a:xfrm>
            <a:off x="-154340" y="-50871"/>
            <a:ext cx="14074160" cy="12354377"/>
            <a:chOff x="0" y="0"/>
            <a:chExt cx="14074159" cy="12354375"/>
          </a:xfrm>
        </p:grpSpPr>
        <p:sp>
          <p:nvSpPr>
            <p:cNvPr id="476" name="Прямоугольник"/>
            <p:cNvSpPr/>
            <p:nvPr/>
          </p:nvSpPr>
          <p:spPr>
            <a:xfrm>
              <a:off x="0" y="0"/>
              <a:ext cx="14074160" cy="12354376"/>
            </a:xfrm>
            <a:prstGeom prst="rect">
              <a:avLst/>
            </a:prstGeom>
            <a:solidFill>
              <a:srgbClr val="F9EF3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/>
            </a:p>
          </p:txBody>
        </p:sp>
        <p:pic>
          <p:nvPicPr>
            <p:cNvPr id="477" name="image3.png" descr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99" t="0" r="10264" b="31081"/>
            <a:stretch>
              <a:fillRect/>
            </a:stretch>
          </p:blipFill>
          <p:spPr>
            <a:xfrm>
              <a:off x="0" y="0"/>
              <a:ext cx="14074160" cy="12354376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479" name="Спасибо за внимание!"/>
          <p:cNvSpPr txBox="1"/>
          <p:nvPr>
            <p:ph type="title" hasCustomPrompt="1"/>
          </p:nvPr>
        </p:nvSpPr>
        <p:spPr>
          <a:xfrm>
            <a:off x="664951" y="3238218"/>
            <a:ext cx="11704321" cy="3244355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FFFFFF"/>
                </a:solidFill>
              </a:defRPr>
            </a:lvl1pPr>
          </a:lstStyle>
          <a:p>
            <a:pPr/>
            <a:r>
              <a:t>Спасибо за внимание!</a:t>
            </a:r>
          </a:p>
        </p:txBody>
      </p:sp>
      <p:sp>
        <p:nvSpPr>
          <p:cNvPr id="4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Текст заголовка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88" name="Уровень текста 1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8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497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9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Текст заголовка"/>
          <p:cNvSpPr txBox="1"/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b="1" cap="all"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06" name="Уровень текста 1…"/>
          <p:cNvSpPr txBox="1"/>
          <p:nvPr>
            <p:ph type="body" sz="quarter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0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15" name="Уровень текста 1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900"/>
              </a:spcBef>
              <a:defRPr sz="3800"/>
            </a:lvl1pPr>
            <a:lvl2pPr marL="909637" indent="-452437">
              <a:spcBef>
                <a:spcPts val="900"/>
              </a:spcBef>
              <a:defRPr sz="3800"/>
            </a:lvl2pPr>
            <a:lvl3pPr marL="1348739" indent="-434339">
              <a:spcBef>
                <a:spcPts val="900"/>
              </a:spcBef>
              <a:defRPr sz="3800"/>
            </a:lvl3pPr>
            <a:lvl4pPr marL="1854200" indent="-482600">
              <a:spcBef>
                <a:spcPts val="900"/>
              </a:spcBef>
              <a:defRPr sz="3800"/>
            </a:lvl4pPr>
            <a:lvl5pPr marL="2311400" indent="-482600">
              <a:spcBef>
                <a:spcPts val="900"/>
              </a:spcBef>
              <a:defRPr sz="3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1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24" name="Уровень текста 1…"/>
          <p:cNvSpPr txBox="1"/>
          <p:nvPr>
            <p:ph type="body" sz="quarter" idx="1"/>
          </p:nvPr>
        </p:nvSpPr>
        <p:spPr>
          <a:xfrm>
            <a:off x="650239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b="1" sz="3400"/>
            </a:lvl1pPr>
            <a:lvl2pPr marL="0" indent="457200">
              <a:spcBef>
                <a:spcPts val="800"/>
              </a:spcBef>
              <a:buSzTx/>
              <a:buFontTx/>
              <a:buNone/>
              <a:defRPr b="1" sz="3400"/>
            </a:lvl2pPr>
            <a:lvl3pPr marL="0" indent="914400">
              <a:spcBef>
                <a:spcPts val="800"/>
              </a:spcBef>
              <a:buSzTx/>
              <a:buFontTx/>
              <a:buNone/>
              <a:defRPr b="1" sz="3400"/>
            </a:lvl3pPr>
            <a:lvl4pPr marL="0" indent="1371600">
              <a:spcBef>
                <a:spcPts val="800"/>
              </a:spcBef>
              <a:buSzTx/>
              <a:buFontTx/>
              <a:buNone/>
              <a:defRPr b="1" sz="3400"/>
            </a:lvl4pPr>
            <a:lvl5pPr marL="0" indent="1828800">
              <a:spcBef>
                <a:spcPts val="800"/>
              </a:spcBef>
              <a:buSzTx/>
              <a:buFontTx/>
              <a:buNone/>
              <a:defRPr b="1"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25" name="Текст 4"/>
          <p:cNvSpPr/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b="1" sz="3400"/>
            </a:pPr>
          </a:p>
        </p:txBody>
      </p:sp>
      <p:sp>
        <p:nvSpPr>
          <p:cNvPr id="52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34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Текст заголовка"/>
          <p:cNvSpPr txBox="1"/>
          <p:nvPr>
            <p:ph type="title"/>
          </p:nvPr>
        </p:nvSpPr>
        <p:spPr>
          <a:xfrm>
            <a:off x="650239" y="388337"/>
            <a:ext cx="4278491" cy="1652694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49" name="Уровень текста 1…"/>
          <p:cNvSpPr txBox="1"/>
          <p:nvPr>
            <p:ph type="body" idx="1"/>
          </p:nvPr>
        </p:nvSpPr>
        <p:spPr>
          <a:xfrm>
            <a:off x="5084515" y="388337"/>
            <a:ext cx="7270046" cy="832442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50" name="Текст 3"/>
          <p:cNvSpPr/>
          <p:nvPr>
            <p:ph type="body" sz="half" idx="13"/>
          </p:nvPr>
        </p:nvSpPr>
        <p:spPr>
          <a:xfrm>
            <a:off x="650239" y="2041031"/>
            <a:ext cx="4278491" cy="667173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</a:p>
        </p:txBody>
      </p:sp>
      <p:sp>
        <p:nvSpPr>
          <p:cNvPr id="55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Текст заголовка"/>
          <p:cNvSpPr txBox="1"/>
          <p:nvPr>
            <p:ph type="title"/>
          </p:nvPr>
        </p:nvSpPr>
        <p:spPr>
          <a:xfrm>
            <a:off x="2549031" y="6827519"/>
            <a:ext cx="7802882" cy="806029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559" name="Рисунок 2"/>
          <p:cNvSpPr/>
          <p:nvPr>
            <p:ph type="pic" sz="half" idx="13"/>
          </p:nvPr>
        </p:nvSpPr>
        <p:spPr>
          <a:xfrm>
            <a:off x="2549031" y="871502"/>
            <a:ext cx="7802882" cy="5852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60" name="Уровень текста 1…"/>
          <p:cNvSpPr txBox="1"/>
          <p:nvPr>
            <p:ph type="body" sz="quarter" idx="1"/>
          </p:nvPr>
        </p:nvSpPr>
        <p:spPr>
          <a:xfrm>
            <a:off x="2549031" y="7633547"/>
            <a:ext cx="7802882" cy="1144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61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Изображение 6" descr="Изображение 6"/>
          <p:cNvPicPr>
            <a:picLocks noChangeAspect="1"/>
          </p:cNvPicPr>
          <p:nvPr/>
        </p:nvPicPr>
        <p:blipFill>
          <a:blip r:embed="rId2">
            <a:extLst/>
          </a:blip>
          <a:srcRect l="10063" t="0" r="0" b="41020"/>
          <a:stretch>
            <a:fillRect/>
          </a:stretch>
        </p:blipFill>
        <p:spPr>
          <a:xfrm>
            <a:off x="-523805" y="-187397"/>
            <a:ext cx="14052410" cy="10191611"/>
          </a:xfrm>
          <a:prstGeom prst="rect">
            <a:avLst/>
          </a:prstGeom>
          <a:ln w="12700">
            <a:miter lim="400000"/>
          </a:ln>
        </p:spPr>
      </p:pic>
      <p:sp>
        <p:nvSpPr>
          <p:cNvPr id="569" name="TextBox 7"/>
          <p:cNvSpPr txBox="1"/>
          <p:nvPr/>
        </p:nvSpPr>
        <p:spPr>
          <a:xfrm>
            <a:off x="2103797" y="7012658"/>
            <a:ext cx="8590680" cy="76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4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Факультет компьютерных наук</a:t>
            </a:r>
          </a:p>
        </p:txBody>
      </p:sp>
      <p:sp>
        <p:nvSpPr>
          <p:cNvPr id="570" name="Номер слайда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8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buChar char="–"/>
            </a:lvl3pPr>
          </a:lstStyle>
          <a:p>
            <a:pPr/>
            <a:r>
              <a:t>Body Level 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7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587" name="Уровень текста 1…"/>
          <p:cNvSpPr txBox="1"/>
          <p:nvPr>
            <p:ph type="body" idx="1"/>
          </p:nvPr>
        </p:nvSpPr>
        <p:spPr>
          <a:xfrm>
            <a:off x="882791" y="2050062"/>
            <a:ext cx="12122009" cy="6719147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58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7" name="Изображение 8"/>
          <p:cNvGrpSpPr/>
          <p:nvPr/>
        </p:nvGrpSpPr>
        <p:grpSpPr>
          <a:xfrm>
            <a:off x="-154340" y="-50871"/>
            <a:ext cx="14074160" cy="12354377"/>
            <a:chOff x="0" y="0"/>
            <a:chExt cx="14074159" cy="12354375"/>
          </a:xfrm>
        </p:grpSpPr>
        <p:sp>
          <p:nvSpPr>
            <p:cNvPr id="595" name="Прямоугольник"/>
            <p:cNvSpPr/>
            <p:nvPr/>
          </p:nvSpPr>
          <p:spPr>
            <a:xfrm>
              <a:off x="0" y="0"/>
              <a:ext cx="14074160" cy="12354376"/>
            </a:xfrm>
            <a:prstGeom prst="rect">
              <a:avLst/>
            </a:prstGeom>
            <a:solidFill>
              <a:srgbClr val="F9EF3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/>
            </a:p>
          </p:txBody>
        </p:sp>
        <p:pic>
          <p:nvPicPr>
            <p:cNvPr id="596" name="image3.png" descr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99" t="0" r="10264" b="31081"/>
            <a:stretch>
              <a:fillRect/>
            </a:stretch>
          </p:blipFill>
          <p:spPr>
            <a:xfrm>
              <a:off x="0" y="0"/>
              <a:ext cx="14074160" cy="12354376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598" name="Спасибо за внимание!"/>
          <p:cNvSpPr txBox="1"/>
          <p:nvPr>
            <p:ph type="title" hasCustomPrompt="1"/>
          </p:nvPr>
        </p:nvSpPr>
        <p:spPr>
          <a:xfrm>
            <a:off x="664951" y="3238218"/>
            <a:ext cx="11704321" cy="3244355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FFFFFF"/>
                </a:solidFill>
              </a:defRPr>
            </a:lvl1pPr>
          </a:lstStyle>
          <a:p>
            <a:pPr/>
            <a:r>
              <a:t>Спасибо за внимание!</a:t>
            </a:r>
          </a:p>
        </p:txBody>
      </p:sp>
      <p:sp>
        <p:nvSpPr>
          <p:cNvPr id="599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Текст заголовка"/>
          <p:cNvSpPr txBox="1"/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07" name="Уровень текста 1…"/>
          <p:cNvSpPr txBox="1"/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0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16" name="Уровень текста 1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1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Текст заголовка"/>
          <p:cNvSpPr txBox="1"/>
          <p:nvPr>
            <p:ph type="title"/>
          </p:nvPr>
        </p:nvSpPr>
        <p:spPr>
          <a:xfrm>
            <a:off x="1027289" y="6267591"/>
            <a:ext cx="11054081" cy="1937174"/>
          </a:xfrm>
          <a:prstGeom prst="rect">
            <a:avLst/>
          </a:prstGeom>
        </p:spPr>
        <p:txBody>
          <a:bodyPr anchor="t"/>
          <a:lstStyle>
            <a:lvl1pPr algn="l">
              <a:defRPr b="1" cap="all" sz="56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25" name="Уровень текста 1…"/>
          <p:cNvSpPr txBox="1"/>
          <p:nvPr>
            <p:ph type="body" sz="quarter" idx="1"/>
          </p:nvPr>
        </p:nvSpPr>
        <p:spPr>
          <a:xfrm>
            <a:off x="1027289" y="4133991"/>
            <a:ext cx="11054081" cy="2133601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1pPr>
            <a:lvl2pPr marL="0" indent="4572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2pPr>
            <a:lvl3pPr marL="0" indent="9144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3pPr>
            <a:lvl4pPr marL="0" indent="13716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4pPr>
            <a:lvl5pPr marL="0" indent="1828800">
              <a:spcBef>
                <a:spcPts val="600"/>
              </a:spcBef>
              <a:buSzTx/>
              <a:buFontTx/>
              <a:buNone/>
              <a:defRPr sz="2800">
                <a:solidFill>
                  <a:srgbClr val="888888"/>
                </a:solidFill>
              </a:defRPr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26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34" name="Уровень текста 1…"/>
          <p:cNvSpPr txBox="1"/>
          <p:nvPr>
            <p:ph type="body" sz="half" idx="1"/>
          </p:nvPr>
        </p:nvSpPr>
        <p:spPr>
          <a:xfrm>
            <a:off x="650239" y="2275839"/>
            <a:ext cx="5743788" cy="6436927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900"/>
              </a:spcBef>
              <a:defRPr sz="3800"/>
            </a:lvl1pPr>
            <a:lvl2pPr marL="909637" indent="-452437">
              <a:spcBef>
                <a:spcPts val="900"/>
              </a:spcBef>
              <a:defRPr sz="3800"/>
            </a:lvl2pPr>
            <a:lvl3pPr marL="1348739" indent="-434339">
              <a:spcBef>
                <a:spcPts val="900"/>
              </a:spcBef>
              <a:defRPr sz="3800"/>
            </a:lvl3pPr>
            <a:lvl4pPr marL="1854200" indent="-482600">
              <a:spcBef>
                <a:spcPts val="900"/>
              </a:spcBef>
              <a:defRPr sz="3800"/>
            </a:lvl4pPr>
            <a:lvl5pPr marL="2311400" indent="-482600">
              <a:spcBef>
                <a:spcPts val="900"/>
              </a:spcBef>
              <a:defRPr sz="3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3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43" name="Уровень текста 1…"/>
          <p:cNvSpPr txBox="1"/>
          <p:nvPr>
            <p:ph type="body" sz="quarter" idx="1"/>
          </p:nvPr>
        </p:nvSpPr>
        <p:spPr>
          <a:xfrm>
            <a:off x="650239" y="2183271"/>
            <a:ext cx="5746046" cy="909885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800"/>
              </a:spcBef>
              <a:buSzTx/>
              <a:buFontTx/>
              <a:buNone/>
              <a:defRPr b="1" sz="3400"/>
            </a:lvl1pPr>
            <a:lvl2pPr marL="0" indent="457200">
              <a:spcBef>
                <a:spcPts val="800"/>
              </a:spcBef>
              <a:buSzTx/>
              <a:buFontTx/>
              <a:buNone/>
              <a:defRPr b="1" sz="3400"/>
            </a:lvl2pPr>
            <a:lvl3pPr marL="0" indent="914400">
              <a:spcBef>
                <a:spcPts val="800"/>
              </a:spcBef>
              <a:buSzTx/>
              <a:buFontTx/>
              <a:buNone/>
              <a:defRPr b="1" sz="3400"/>
            </a:lvl3pPr>
            <a:lvl4pPr marL="0" indent="1371600">
              <a:spcBef>
                <a:spcPts val="800"/>
              </a:spcBef>
              <a:buSzTx/>
              <a:buFontTx/>
              <a:buNone/>
              <a:defRPr b="1" sz="3400"/>
            </a:lvl4pPr>
            <a:lvl5pPr marL="0" indent="1828800">
              <a:spcBef>
                <a:spcPts val="800"/>
              </a:spcBef>
              <a:buSzTx/>
              <a:buFontTx/>
              <a:buNone/>
              <a:defRPr b="1" sz="34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44" name="Текст 4"/>
          <p:cNvSpPr/>
          <p:nvPr>
            <p:ph type="body" sz="quarter" idx="13"/>
          </p:nvPr>
        </p:nvSpPr>
        <p:spPr>
          <a:xfrm>
            <a:off x="6606258" y="2183271"/>
            <a:ext cx="5748303" cy="909885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800"/>
              </a:spcBef>
              <a:buSzTx/>
              <a:buFontTx/>
              <a:buNone/>
              <a:defRPr b="1" sz="3400"/>
            </a:pPr>
          </a:p>
        </p:txBody>
      </p:sp>
      <p:sp>
        <p:nvSpPr>
          <p:cNvPr id="64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653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Текст заголовка"/>
          <p:cNvSpPr txBox="1"/>
          <p:nvPr>
            <p:ph type="title"/>
          </p:nvPr>
        </p:nvSpPr>
        <p:spPr>
          <a:xfrm>
            <a:off x="650239" y="388337"/>
            <a:ext cx="4278491" cy="1652694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68" name="Уровень текста 1…"/>
          <p:cNvSpPr txBox="1"/>
          <p:nvPr>
            <p:ph type="body" idx="1"/>
          </p:nvPr>
        </p:nvSpPr>
        <p:spPr>
          <a:xfrm>
            <a:off x="5084515" y="388337"/>
            <a:ext cx="7270046" cy="832442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69" name="Текст 3"/>
          <p:cNvSpPr/>
          <p:nvPr>
            <p:ph type="body" sz="half" idx="13"/>
          </p:nvPr>
        </p:nvSpPr>
        <p:spPr>
          <a:xfrm>
            <a:off x="650239" y="2041031"/>
            <a:ext cx="4278491" cy="667173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</a:p>
        </p:txBody>
      </p:sp>
      <p:sp>
        <p:nvSpPr>
          <p:cNvPr id="67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Текст заголовка"/>
          <p:cNvSpPr txBox="1"/>
          <p:nvPr>
            <p:ph type="title"/>
          </p:nvPr>
        </p:nvSpPr>
        <p:spPr>
          <a:xfrm>
            <a:off x="2549031" y="6827519"/>
            <a:ext cx="7802882" cy="806029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678" name="Рисунок 2"/>
          <p:cNvSpPr/>
          <p:nvPr>
            <p:ph type="pic" sz="half" idx="13"/>
          </p:nvPr>
        </p:nvSpPr>
        <p:spPr>
          <a:xfrm>
            <a:off x="2549031" y="871502"/>
            <a:ext cx="7802882" cy="5852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79" name="Уровень текста 1…"/>
          <p:cNvSpPr txBox="1"/>
          <p:nvPr>
            <p:ph type="body" sz="quarter" idx="1"/>
          </p:nvPr>
        </p:nvSpPr>
        <p:spPr>
          <a:xfrm>
            <a:off x="2549031" y="7633547"/>
            <a:ext cx="7802882" cy="1144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680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7" name="Изображение 6" descr="Изображение 6"/>
          <p:cNvPicPr>
            <a:picLocks noChangeAspect="1"/>
          </p:cNvPicPr>
          <p:nvPr/>
        </p:nvPicPr>
        <p:blipFill>
          <a:blip r:embed="rId2">
            <a:extLst/>
          </a:blip>
          <a:srcRect l="10063" t="0" r="0" b="41020"/>
          <a:stretch>
            <a:fillRect/>
          </a:stretch>
        </p:blipFill>
        <p:spPr>
          <a:xfrm>
            <a:off x="-523805" y="-187397"/>
            <a:ext cx="14052410" cy="10191611"/>
          </a:xfrm>
          <a:prstGeom prst="rect">
            <a:avLst/>
          </a:prstGeom>
          <a:ln w="12700">
            <a:miter lim="400000"/>
          </a:ln>
        </p:spPr>
      </p:pic>
      <p:sp>
        <p:nvSpPr>
          <p:cNvPr id="688" name="TextBox 7"/>
          <p:cNvSpPr txBox="1"/>
          <p:nvPr/>
        </p:nvSpPr>
        <p:spPr>
          <a:xfrm>
            <a:off x="2103797" y="7012658"/>
            <a:ext cx="8590680" cy="7650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b="1" sz="42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Факультет компьютерных наук</a:t>
            </a:r>
          </a:p>
        </p:txBody>
      </p:sp>
      <p:sp>
        <p:nvSpPr>
          <p:cNvPr id="689" name="Номер слайда"/>
          <p:cNvSpPr txBox="1"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Текст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Title Text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7" name="Уровень текста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2pPr>
              <a:buBlip>
                <a:blip r:embed="rId2"/>
              </a:buBlip>
            </a:lvl2pPr>
            <a:lvl3pPr>
              <a:buChar char="–"/>
            </a:lvl3pPr>
          </a:lstStyle>
          <a:p>
            <a:pPr/>
            <a:r>
              <a:t>Body Level One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9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Текст заголовка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Текст заголовка</a:t>
            </a:r>
          </a:p>
        </p:txBody>
      </p:sp>
      <p:sp>
        <p:nvSpPr>
          <p:cNvPr id="706" name="Уровень текста 1…"/>
          <p:cNvSpPr txBox="1"/>
          <p:nvPr>
            <p:ph type="body" idx="1"/>
          </p:nvPr>
        </p:nvSpPr>
        <p:spPr>
          <a:xfrm>
            <a:off x="882791" y="2050062"/>
            <a:ext cx="12122009" cy="6719147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07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6" name="Изображение 8"/>
          <p:cNvGrpSpPr/>
          <p:nvPr/>
        </p:nvGrpSpPr>
        <p:grpSpPr>
          <a:xfrm>
            <a:off x="-154340" y="-50871"/>
            <a:ext cx="14074160" cy="12354377"/>
            <a:chOff x="0" y="0"/>
            <a:chExt cx="14074159" cy="12354375"/>
          </a:xfrm>
        </p:grpSpPr>
        <p:sp>
          <p:nvSpPr>
            <p:cNvPr id="714" name="Прямоугольник"/>
            <p:cNvSpPr/>
            <p:nvPr/>
          </p:nvSpPr>
          <p:spPr>
            <a:xfrm>
              <a:off x="0" y="0"/>
              <a:ext cx="14074160" cy="12354376"/>
            </a:xfrm>
            <a:prstGeom prst="rect">
              <a:avLst/>
            </a:prstGeom>
            <a:solidFill>
              <a:srgbClr val="F9EF30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ctr">
              <a:noAutofit/>
            </a:bodyPr>
            <a:lstStyle/>
            <a:p>
              <a:pPr/>
            </a:p>
          </p:txBody>
        </p:sp>
        <p:pic>
          <p:nvPicPr>
            <p:cNvPr id="715" name="image3.png" descr="image3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8599" t="0" r="10264" b="31081"/>
            <a:stretch>
              <a:fillRect/>
            </a:stretch>
          </p:blipFill>
          <p:spPr>
            <a:xfrm>
              <a:off x="0" y="0"/>
              <a:ext cx="14074160" cy="12354376"/>
            </a:xfrm>
            <a:prstGeom prst="rect">
              <a:avLst/>
            </a:prstGeom>
            <a:ln w="12700" cap="flat">
              <a:solidFill>
                <a:srgbClr val="FFFFFF"/>
              </a:solidFill>
              <a:prstDash val="solid"/>
              <a:round/>
            </a:ln>
            <a:effectLst/>
          </p:spPr>
        </p:pic>
      </p:grpSp>
      <p:sp>
        <p:nvSpPr>
          <p:cNvPr id="717" name="Спасибо за внимание!"/>
          <p:cNvSpPr txBox="1"/>
          <p:nvPr>
            <p:ph type="title" hasCustomPrompt="1"/>
          </p:nvPr>
        </p:nvSpPr>
        <p:spPr>
          <a:xfrm>
            <a:off x="664951" y="3238218"/>
            <a:ext cx="11704321" cy="3244355"/>
          </a:xfrm>
          <a:prstGeom prst="rect">
            <a:avLst/>
          </a:prstGeom>
        </p:spPr>
        <p:txBody>
          <a:bodyPr/>
          <a:lstStyle>
            <a:lvl1pPr>
              <a:defRPr sz="11200">
                <a:solidFill>
                  <a:srgbClr val="FFFFFF"/>
                </a:solidFill>
              </a:defRPr>
            </a:lvl1pPr>
          </a:lstStyle>
          <a:p>
            <a:pPr/>
            <a:r>
              <a:t>Спасибо за внимание!</a:t>
            </a:r>
          </a:p>
        </p:txBody>
      </p:sp>
      <p:sp>
        <p:nvSpPr>
          <p:cNvPr id="718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Текст заголовка"/>
          <p:cNvSpPr txBox="1"/>
          <p:nvPr>
            <p:ph type="title"/>
          </p:nvPr>
        </p:nvSpPr>
        <p:spPr>
          <a:xfrm>
            <a:off x="650239" y="388337"/>
            <a:ext cx="4278491" cy="1652694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73" name="Уровень текста 1…"/>
          <p:cNvSpPr txBox="1"/>
          <p:nvPr>
            <p:ph type="body" idx="1"/>
          </p:nvPr>
        </p:nvSpPr>
        <p:spPr>
          <a:xfrm>
            <a:off x="5084515" y="388337"/>
            <a:ext cx="7270046" cy="8324429"/>
          </a:xfrm>
          <a:prstGeom prst="rect">
            <a:avLst/>
          </a:prstGeom>
        </p:spPr>
        <p:txBody>
          <a:bodyPr/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74" name="Текст 3"/>
          <p:cNvSpPr/>
          <p:nvPr>
            <p:ph type="body" sz="half" idx="13"/>
          </p:nvPr>
        </p:nvSpPr>
        <p:spPr>
          <a:xfrm>
            <a:off x="650239" y="2041031"/>
            <a:ext cx="4278491" cy="6671735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400"/>
              </a:spcBef>
              <a:buSzTx/>
              <a:buFontTx/>
              <a:buNone/>
              <a:defRPr sz="1800"/>
            </a:pPr>
          </a:p>
        </p:txBody>
      </p:sp>
      <p:sp>
        <p:nvSpPr>
          <p:cNvPr id="7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Текст заголовка"/>
          <p:cNvSpPr txBox="1"/>
          <p:nvPr>
            <p:ph type="title"/>
          </p:nvPr>
        </p:nvSpPr>
        <p:spPr>
          <a:xfrm>
            <a:off x="2549031" y="6827519"/>
            <a:ext cx="7802882" cy="806029"/>
          </a:xfrm>
          <a:prstGeom prst="rect">
            <a:avLst/>
          </a:prstGeom>
        </p:spPr>
        <p:txBody>
          <a:bodyPr anchor="b"/>
          <a:lstStyle>
            <a:lvl1pPr algn="l">
              <a:defRPr b="1" sz="2800"/>
            </a:lvl1pPr>
          </a:lstStyle>
          <a:p>
            <a:pPr/>
            <a:r>
              <a:t>Текст заголовка</a:t>
            </a:r>
          </a:p>
        </p:txBody>
      </p:sp>
      <p:sp>
        <p:nvSpPr>
          <p:cNvPr id="83" name="Рисунок 2"/>
          <p:cNvSpPr/>
          <p:nvPr>
            <p:ph type="pic" sz="half" idx="13"/>
          </p:nvPr>
        </p:nvSpPr>
        <p:spPr>
          <a:xfrm>
            <a:off x="2549031" y="871502"/>
            <a:ext cx="7802882" cy="585216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Уровень текста 1…"/>
          <p:cNvSpPr txBox="1"/>
          <p:nvPr>
            <p:ph type="body" sz="quarter" idx="1"/>
          </p:nvPr>
        </p:nvSpPr>
        <p:spPr>
          <a:xfrm>
            <a:off x="2549031" y="7633547"/>
            <a:ext cx="7802882" cy="114469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400"/>
              </a:spcBef>
              <a:buSzTx/>
              <a:buFontTx/>
              <a:buNone/>
              <a:defRPr sz="1800"/>
            </a:lvl1pPr>
            <a:lvl2pPr marL="0" indent="457200">
              <a:spcBef>
                <a:spcPts val="400"/>
              </a:spcBef>
              <a:buSzTx/>
              <a:buFontTx/>
              <a:buNone/>
              <a:defRPr sz="1800"/>
            </a:lvl2pPr>
            <a:lvl3pPr marL="0" indent="914400">
              <a:spcBef>
                <a:spcPts val="400"/>
              </a:spcBef>
              <a:buSzTx/>
              <a:buFontTx/>
              <a:buNone/>
              <a:defRPr sz="1800"/>
            </a:lvl3pPr>
            <a:lvl4pPr marL="0" indent="1371600">
              <a:spcBef>
                <a:spcPts val="400"/>
              </a:spcBef>
              <a:buSzTx/>
              <a:buFontTx/>
              <a:buNone/>
              <a:defRPr sz="1800"/>
            </a:lvl4pPr>
            <a:lvl5pPr marL="0" indent="1828800">
              <a:spcBef>
                <a:spcPts val="400"/>
              </a:spcBef>
              <a:buSzTx/>
              <a:buFontTx/>
              <a:buNone/>
              <a:defRPr sz="1800"/>
            </a:lvl5pPr>
          </a:lstStyle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85" name="Номер слайда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33.xml"/><Relationship Id="rId35" Type="http://schemas.openxmlformats.org/officeDocument/2006/relationships/slideLayout" Target="../slideLayouts/slideLayout34.xml"/><Relationship Id="rId36" Type="http://schemas.openxmlformats.org/officeDocument/2006/relationships/slideLayout" Target="../slideLayouts/slideLayout35.xml"/><Relationship Id="rId37" Type="http://schemas.openxmlformats.org/officeDocument/2006/relationships/slideLayout" Target="../slideLayouts/slideLayout36.xml"/><Relationship Id="rId38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38.xml"/><Relationship Id="rId4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40.xml"/><Relationship Id="rId42" Type="http://schemas.openxmlformats.org/officeDocument/2006/relationships/slideLayout" Target="../slideLayouts/slideLayout41.xml"/><Relationship Id="rId43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43.xml"/><Relationship Id="rId45" Type="http://schemas.openxmlformats.org/officeDocument/2006/relationships/slideLayout" Target="../slideLayouts/slideLayout44.xml"/><Relationship Id="rId46" Type="http://schemas.openxmlformats.org/officeDocument/2006/relationships/slideLayout" Target="../slideLayouts/slideLayout45.xml"/><Relationship Id="rId47" Type="http://schemas.openxmlformats.org/officeDocument/2006/relationships/slideLayout" Target="../slideLayouts/slideLayout46.xml"/><Relationship Id="rId48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48.xml"/><Relationship Id="rId50" Type="http://schemas.openxmlformats.org/officeDocument/2006/relationships/slideLayout" Target="../slideLayouts/slideLayout49.xml"/><Relationship Id="rId51" Type="http://schemas.openxmlformats.org/officeDocument/2006/relationships/slideLayout" Target="../slideLayouts/slideLayout50.xml"/><Relationship Id="rId52" Type="http://schemas.openxmlformats.org/officeDocument/2006/relationships/slideLayout" Target="../slideLayouts/slideLayout51.xml"/><Relationship Id="rId53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53.xml"/><Relationship Id="rId55" Type="http://schemas.openxmlformats.org/officeDocument/2006/relationships/slideLayout" Target="../slideLayouts/slideLayout54.xml"/><Relationship Id="rId56" Type="http://schemas.openxmlformats.org/officeDocument/2006/relationships/slideLayout" Target="../slideLayouts/slideLayout55.xml"/><Relationship Id="rId57" Type="http://schemas.openxmlformats.org/officeDocument/2006/relationships/slideLayout" Target="../slideLayouts/slideLayout56.xml"/><Relationship Id="rId58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58.xml"/><Relationship Id="rId60" Type="http://schemas.openxmlformats.org/officeDocument/2006/relationships/slideLayout" Target="../slideLayouts/slideLayout59.xml"/><Relationship Id="rId61" Type="http://schemas.openxmlformats.org/officeDocument/2006/relationships/slideLayout" Target="../slideLayouts/slideLayout60.xml"/><Relationship Id="rId62" Type="http://schemas.openxmlformats.org/officeDocument/2006/relationships/slideLayout" Target="../slideLayouts/slideLayout61.xml"/><Relationship Id="rId63" Type="http://schemas.openxmlformats.org/officeDocument/2006/relationships/slideLayout" Target="../slideLayouts/slideLayout62.xml"/><Relationship Id="rId64" Type="http://schemas.openxmlformats.org/officeDocument/2006/relationships/slideLayout" Target="../slideLayouts/slideLayout63.xml"/><Relationship Id="rId65" Type="http://schemas.openxmlformats.org/officeDocument/2006/relationships/slideLayout" Target="../slideLayouts/slideLayout64.xml"/><Relationship Id="rId66" Type="http://schemas.openxmlformats.org/officeDocument/2006/relationships/slideLayout" Target="../slideLayouts/slideLayout65.xml"/><Relationship Id="rId67" Type="http://schemas.openxmlformats.org/officeDocument/2006/relationships/slideLayout" Target="../slideLayouts/slideLayout66.xml"/><Relationship Id="rId68" Type="http://schemas.openxmlformats.org/officeDocument/2006/relationships/slideLayout" Target="../slideLayouts/slideLayout67.xml"/><Relationship Id="rId69" Type="http://schemas.openxmlformats.org/officeDocument/2006/relationships/slideLayout" Target="../slideLayouts/slideLayout68.xml"/><Relationship Id="rId70" Type="http://schemas.openxmlformats.org/officeDocument/2006/relationships/slideLayout" Target="../slideLayouts/slideLayout69.xml"/><Relationship Id="rId71" Type="http://schemas.openxmlformats.org/officeDocument/2006/relationships/slideLayout" Target="../slideLayouts/slideLayout70.xml"/><Relationship Id="rId72" Type="http://schemas.openxmlformats.org/officeDocument/2006/relationships/slideLayout" Target="../slideLayouts/slideLayout71.xml"/><Relationship Id="rId73" Type="http://schemas.openxmlformats.org/officeDocument/2006/relationships/slideLayout" Target="../slideLayouts/slideLayout72.xml"/><Relationship Id="rId74" Type="http://schemas.openxmlformats.org/officeDocument/2006/relationships/slideLayout" Target="../slideLayouts/slideLayout73.xml"/><Relationship Id="rId75" Type="http://schemas.openxmlformats.org/officeDocument/2006/relationships/slideLayout" Target="../slideLayouts/slideLayout74.xml"/><Relationship Id="rId76" Type="http://schemas.openxmlformats.org/officeDocument/2006/relationships/slideLayout" Target="../slideLayouts/slideLayout75.xml"/><Relationship Id="rId77" Type="http://schemas.openxmlformats.org/officeDocument/2006/relationships/slideLayout" Target="../slideLayouts/slideLayout76.xml"/><Relationship Id="rId78" Type="http://schemas.openxmlformats.org/officeDocument/2006/relationships/slideLayout" Target="../slideLayouts/slideLayout77.xml"/><Relationship Id="rId79" Type="http://schemas.openxmlformats.org/officeDocument/2006/relationships/slideLayout" Target="../slideLayouts/slideLayout7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заголовка"/>
          <p:cNvSpPr txBox="1"/>
          <p:nvPr>
            <p:ph type="title"/>
          </p:nvPr>
        </p:nvSpPr>
        <p:spPr>
          <a:xfrm>
            <a:off x="650239" y="390596"/>
            <a:ext cx="11704322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/>
          <a:p>
            <a:pPr/>
            <a:r>
              <a:t>Текст заголовка</a:t>
            </a:r>
          </a:p>
        </p:txBody>
      </p:sp>
      <p:sp>
        <p:nvSpPr>
          <p:cNvPr id="3" name="Уровень текста 1…"/>
          <p:cNvSpPr txBox="1"/>
          <p:nvPr>
            <p:ph type="body" idx="1"/>
          </p:nvPr>
        </p:nvSpPr>
        <p:spPr>
          <a:xfrm>
            <a:off x="650239" y="2275839"/>
            <a:ext cx="11704322" cy="64369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/>
            <a:r>
              <a:t>Уровень текста 1</a:t>
            </a:r>
          </a:p>
          <a:p>
            <a:pPr lvl="1"/>
            <a:r>
              <a:t>Уровень текста 2</a:t>
            </a:r>
          </a:p>
          <a:p>
            <a:pPr lvl="2"/>
            <a:r>
              <a:t>Уровень текста 3</a:t>
            </a:r>
          </a:p>
          <a:p>
            <a:pPr lvl="3"/>
            <a:r>
              <a:t>Уровень текста 4</a:t>
            </a:r>
          </a:p>
          <a:p>
            <a:pPr lvl="4"/>
            <a:r>
              <a:t>Уровень текста 5</a:t>
            </a:r>
          </a:p>
        </p:txBody>
      </p:sp>
      <p:sp>
        <p:nvSpPr>
          <p:cNvPr id="4" name="Номер слайда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ln w="12700">
            <a:miter lim="400000"/>
          </a:ln>
        </p:spPr>
        <p:txBody>
          <a:bodyPr wrap="none" lIns="65023" tIns="65023" rIns="65023" bIns="65023" anchor="ctr">
            <a:spAutoFit/>
          </a:bodyPr>
          <a:lstStyle>
            <a:lvl1pPr algn="r">
              <a:defRPr sz="16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  <p:sldLayoutId id="2147483691" r:id="rId44"/>
    <p:sldLayoutId id="2147483692" r:id="rId45"/>
    <p:sldLayoutId id="2147483693" r:id="rId46"/>
    <p:sldLayoutId id="2147483694" r:id="rId47"/>
    <p:sldLayoutId id="2147483695" r:id="rId48"/>
    <p:sldLayoutId id="2147483696" r:id="rId49"/>
    <p:sldLayoutId id="2147483697" r:id="rId50"/>
    <p:sldLayoutId id="2147483698" r:id="rId51"/>
    <p:sldLayoutId id="2147483699" r:id="rId52"/>
    <p:sldLayoutId id="2147483700" r:id="rId53"/>
    <p:sldLayoutId id="2147483701" r:id="rId54"/>
    <p:sldLayoutId id="2147483702" r:id="rId55"/>
    <p:sldLayoutId id="2147483703" r:id="rId56"/>
    <p:sldLayoutId id="2147483704" r:id="rId57"/>
    <p:sldLayoutId id="2147483705" r:id="rId58"/>
    <p:sldLayoutId id="2147483706" r:id="rId59"/>
    <p:sldLayoutId id="2147483707" r:id="rId60"/>
    <p:sldLayoutId id="2147483708" r:id="rId61"/>
    <p:sldLayoutId id="2147483709" r:id="rId62"/>
    <p:sldLayoutId id="2147483710" r:id="rId63"/>
    <p:sldLayoutId id="2147483711" r:id="rId64"/>
    <p:sldLayoutId id="2147483712" r:id="rId65"/>
    <p:sldLayoutId id="2147483713" r:id="rId66"/>
    <p:sldLayoutId id="2147483714" r:id="rId67"/>
    <p:sldLayoutId id="2147483715" r:id="rId68"/>
    <p:sldLayoutId id="2147483716" r:id="rId69"/>
    <p:sldLayoutId id="2147483717" r:id="rId70"/>
    <p:sldLayoutId id="2147483718" r:id="rId71"/>
    <p:sldLayoutId id="2147483719" r:id="rId72"/>
    <p:sldLayoutId id="2147483720" r:id="rId73"/>
    <p:sldLayoutId id="2147483721" r:id="rId74"/>
    <p:sldLayoutId id="2147483722" r:id="rId75"/>
    <p:sldLayoutId id="2147483723" r:id="rId76"/>
    <p:sldLayoutId id="2147483724" r:id="rId77"/>
    <p:sldLayoutId id="2147483725" r:id="rId78"/>
    <p:sldLayoutId id="2147483726" r:id="rId79"/>
  </p:sldLayoutIdLst>
  <p:transition xmlns:p14="http://schemas.microsoft.com/office/powerpoint/2010/main" spd="med" advClick="1"/>
  <p:txStyles>
    <p:titleStyle>
      <a:lvl1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62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471487" marR="0" indent="-471487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906235" marR="0" indent="-449035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333500" marR="0" indent="-41910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8745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3317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7889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2461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7033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160520" marR="0" indent="-502920" algn="l" defTabSz="1300480" rtl="0" latinLnBrk="0">
        <a:lnSpc>
          <a:spcPct val="10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4400" u="none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130048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1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image" Target="../media/image4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0.xml"/><Relationship Id="rId2" Type="http://schemas.openxmlformats.org/officeDocument/2006/relationships/image" Target="../media/image4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2.jpeg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8.png"/><Relationship Id="rId4" Type="http://schemas.openxmlformats.org/officeDocument/2006/relationships/audio" Target="../media/media1.mp3"/><Relationship Id="rId5" Type="http://schemas.microsoft.com/office/2007/relationships/media" Target="../media/media1.mp3"/><Relationship Id="rId6" Type="http://schemas.openxmlformats.org/officeDocument/2006/relationships/image" Target="../media/image9.png"/><Relationship Id="rId7" Type="http://schemas.openxmlformats.org/officeDocument/2006/relationships/audio" Target="../media/media2.mp3"/><Relationship Id="rId8" Type="http://schemas.microsoft.com/office/2007/relationships/media" Target="../media/media2.mp3"/><Relationship Id="rId9" Type="http://schemas.openxmlformats.org/officeDocument/2006/relationships/audio" Target="../media/media3.mp3"/><Relationship Id="rId10" Type="http://schemas.microsoft.com/office/2007/relationships/media" Target="../media/media3.mp3"/><Relationship Id="rId11" Type="http://schemas.openxmlformats.org/officeDocument/2006/relationships/audio" Target="../media/media4.mp3"/><Relationship Id="rId12" Type="http://schemas.microsoft.com/office/2007/relationships/media" Target="../media/media4.mp3"/><Relationship Id="rId13" Type="http://schemas.openxmlformats.org/officeDocument/2006/relationships/audio" Target="../media/media5.mp3"/><Relationship Id="rId14" Type="http://schemas.microsoft.com/office/2007/relationships/media" Target="../media/media5.mp3"/><Relationship Id="rId15" Type="http://schemas.openxmlformats.org/officeDocument/2006/relationships/audio" Target="../media/media6.mp3"/><Relationship Id="rId16" Type="http://schemas.microsoft.com/office/2007/relationships/media" Target="../media/media6.mp3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4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hyperlink" Target="https://cs.hse.ru/cppr/practice" TargetMode="External"/><Relationship Id="rId4" Type="http://schemas.openxmlformats.org/officeDocument/2006/relationships/image" Target="../media/image3.jpe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15.png"/><Relationship Id="rId4" Type="http://schemas.openxmlformats.org/officeDocument/2006/relationships/image" Target="../media/image1.tif"/><Relationship Id="rId5" Type="http://schemas.openxmlformats.org/officeDocument/2006/relationships/image" Target="../media/image16.png"/><Relationship Id="rId6" Type="http://schemas.openxmlformats.org/officeDocument/2006/relationships/image" Target="../media/image2.tif"/><Relationship Id="rId7" Type="http://schemas.openxmlformats.org/officeDocument/2006/relationships/image" Target="../media/image3.tif"/><Relationship Id="rId8" Type="http://schemas.openxmlformats.org/officeDocument/2006/relationships/image" Target="../media/image4.tif"/><Relationship Id="rId9" Type="http://schemas.openxmlformats.org/officeDocument/2006/relationships/image" Target="../media/image5.tif"/><Relationship Id="rId10" Type="http://schemas.openxmlformats.org/officeDocument/2006/relationships/image" Target="../media/image6.tif"/><Relationship Id="rId11" Type="http://schemas.openxmlformats.org/officeDocument/2006/relationships/image" Target="../media/image4.jpe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19.png"/><Relationship Id="rId15" Type="http://schemas.openxmlformats.org/officeDocument/2006/relationships/image" Target="../media/image20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hyperlink" Target="https://cs.hse.ru/cppr/" TargetMode="External"/><Relationship Id="rId4" Type="http://schemas.openxmlformats.org/officeDocument/2006/relationships/image" Target="../media/image23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
</file>

<file path=ppt/slides/_rels/slide4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/Relationships>

</file>

<file path=ppt/slides/_rels/slide4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/Relationships>

</file>

<file path=ppt/slides/_rels/slide4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.png"/><Relationship Id="rId3" Type="http://schemas.openxmlformats.org/officeDocument/2006/relationships/image" Target="../media/image28.png"/><Relationship Id="rId4" Type="http://schemas.openxmlformats.org/officeDocument/2006/relationships/image" Target="../media/image5.jpeg"/></Relationships>

</file>

<file path=ppt/slides/_rels/slide4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6.xml"/><Relationship Id="rId2" Type="http://schemas.openxmlformats.org/officeDocument/2006/relationships/image" Target="../media/image4.png"/></Relationships>

</file>

<file path=ppt/slides/_rels/slide4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hyperlink" Target="mailto:cppr.cs@hse.ru" TargetMode="Externa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4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Title 1"/>
          <p:cNvSpPr txBox="1"/>
          <p:nvPr/>
        </p:nvSpPr>
        <p:spPr>
          <a:xfrm>
            <a:off x="729975" y="2009281"/>
            <a:ext cx="11863268" cy="117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ctr">
              <a:defRPr b="1" sz="6400"/>
            </a:lvl1pPr>
          </a:lstStyle>
          <a:p>
            <a:pPr/>
            <a:r>
              <a:t>Проектное обучение</a:t>
            </a:r>
          </a:p>
        </p:txBody>
      </p:sp>
      <p:sp>
        <p:nvSpPr>
          <p:cNvPr id="728" name="Title 1"/>
          <p:cNvSpPr txBox="1"/>
          <p:nvPr/>
        </p:nvSpPr>
        <p:spPr>
          <a:xfrm>
            <a:off x="537231" y="8376849"/>
            <a:ext cx="11863269" cy="1178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>
            <a:lvl1pPr algn="ctr">
              <a:defRPr sz="4400">
                <a:solidFill>
                  <a:srgbClr val="1F497D"/>
                </a:solidFill>
              </a:defRPr>
            </a:lvl1pPr>
          </a:lstStyle>
          <a:p>
            <a:pPr/>
            <a:r>
              <a:t>06.05.2020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" name="Рисунок 9" descr="Рисунок 9"/>
          <p:cNvPicPr>
            <a:picLocks noChangeAspect="1"/>
          </p:cNvPicPr>
          <p:nvPr/>
        </p:nvPicPr>
        <p:blipFill>
          <a:blip r:embed="rId2">
            <a:alphaModFix amt="9682"/>
            <a:extLst/>
          </a:blip>
          <a:srcRect l="0" t="0" r="0" b="38370"/>
          <a:stretch>
            <a:fillRect/>
          </a:stretch>
        </p:blipFill>
        <p:spPr>
          <a:xfrm>
            <a:off x="-414021" y="9316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792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Общие сведения</a:t>
            </a:r>
          </a:p>
        </p:txBody>
      </p:sp>
      <p:sp>
        <p:nvSpPr>
          <p:cNvPr id="793" name="Текст 2"/>
          <p:cNvSpPr txBox="1"/>
          <p:nvPr>
            <p:ph type="body" sz="half" idx="1"/>
          </p:nvPr>
        </p:nvSpPr>
        <p:spPr>
          <a:xfrm>
            <a:off x="-60062" y="1963136"/>
            <a:ext cx="6130997" cy="7604607"/>
          </a:xfrm>
          <a:prstGeom prst="rect">
            <a:avLst/>
          </a:prstGeom>
        </p:spPr>
        <p:txBody>
          <a:bodyPr/>
          <a:lstStyle/>
          <a:p>
            <a:pPr lvl="1" marL="0" indent="457200">
              <a:lnSpc>
                <a:spcPct val="80000"/>
              </a:lnSpc>
              <a:spcBef>
                <a:spcPts val="800"/>
              </a:spcBef>
              <a:buSzTx/>
              <a:buNone/>
              <a:defRPr sz="2800"/>
            </a:pPr>
            <a:r>
              <a:t>Проектная работа входит в учебные планы с 2010 года (ОП ПИ), с 2014 года (ОП ПМИ). </a:t>
            </a:r>
          </a:p>
          <a:p>
            <a:pPr lvl="1" marL="0" indent="457200">
              <a:lnSpc>
                <a:spcPct val="80000"/>
              </a:lnSpc>
              <a:spcBef>
                <a:spcPts val="800"/>
              </a:spcBef>
              <a:buSzTx/>
              <a:buNone/>
              <a:defRPr sz="2800"/>
            </a:pPr>
            <a:r>
              <a:t>Планы меняются ежегодно – количество кредитов, модули и т.п. </a:t>
            </a:r>
          </a:p>
          <a:p>
            <a:pPr lvl="1" marL="0" indent="457200">
              <a:lnSpc>
                <a:spcPct val="80000"/>
              </a:lnSpc>
              <a:spcBef>
                <a:spcPts val="800"/>
              </a:spcBef>
              <a:buSzTx/>
              <a:buNone/>
              <a:defRPr sz="2800"/>
            </a:pPr>
          </a:p>
          <a:p>
            <a:pPr lvl="1" marL="661736" indent="-280736">
              <a:lnSpc>
                <a:spcPct val="80000"/>
              </a:lnSpc>
              <a:spcBef>
                <a:spcPts val="800"/>
              </a:spcBef>
              <a:buFontTx/>
              <a:buChar char="‣"/>
              <a:defRPr sz="2800"/>
            </a:pPr>
            <a:r>
              <a:t>   Проектная работа – разработка программного продукта под руководством специалиста из индустрии и/или сотрудников ФКН</a:t>
            </a:r>
          </a:p>
          <a:p>
            <a:pPr lvl="1" marL="661736" indent="-280736">
              <a:lnSpc>
                <a:spcPct val="80000"/>
              </a:lnSpc>
              <a:spcBef>
                <a:spcPts val="800"/>
              </a:spcBef>
              <a:buFontTx/>
              <a:buChar char="‣"/>
              <a:defRPr sz="2800"/>
            </a:pPr>
            <a:r>
              <a:t>    Командная работа – выполнение проектов, разработка программного продукта в команде</a:t>
            </a:r>
          </a:p>
          <a:p>
            <a:pPr lvl="1" marL="661736" indent="-280736">
              <a:lnSpc>
                <a:spcPct val="80000"/>
              </a:lnSpc>
              <a:spcBef>
                <a:spcPts val="800"/>
              </a:spcBef>
              <a:buFontTx/>
              <a:buChar char="‣"/>
              <a:defRPr sz="2800"/>
            </a:pPr>
            <a:r>
              <a:t>    Программный продукт – целостная, готовая к использованию программа и техническая документация к ней</a:t>
            </a:r>
          </a:p>
        </p:txBody>
      </p:sp>
      <p:pic>
        <p:nvPicPr>
          <p:cNvPr id="794" name="image8.jpeg" descr="image8.jpeg"/>
          <p:cNvPicPr>
            <a:picLocks noChangeAspect="1"/>
          </p:cNvPicPr>
          <p:nvPr/>
        </p:nvPicPr>
        <p:blipFill>
          <a:blip r:embed="rId3">
            <a:extLst/>
          </a:blip>
          <a:srcRect l="362" t="0" r="47624" b="0"/>
          <a:stretch>
            <a:fillRect/>
          </a:stretch>
        </p:blipFill>
        <p:spPr>
          <a:xfrm>
            <a:off x="6711707" y="1965422"/>
            <a:ext cx="6058702" cy="7426004"/>
          </a:xfrm>
          <a:prstGeom prst="rect">
            <a:avLst/>
          </a:prstGeom>
          <a:ln w="63500">
            <a:solidFill>
              <a:srgbClr val="FFFC79"/>
            </a:solidFill>
            <a:miter lim="400000"/>
          </a:ln>
        </p:spPr>
      </p:pic>
      <p:sp>
        <p:nvSpPr>
          <p:cNvPr id="795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7" name="Рисунок 9" descr="Рисунок 9"/>
          <p:cNvPicPr>
            <a:picLocks noChangeAspect="1"/>
          </p:cNvPicPr>
          <p:nvPr/>
        </p:nvPicPr>
        <p:blipFill>
          <a:blip r:embed="rId2">
            <a:alphaModFix amt="9682"/>
            <a:extLst/>
          </a:blip>
          <a:srcRect l="0" t="0" r="0" b="38370"/>
          <a:stretch>
            <a:fillRect/>
          </a:stretch>
        </p:blipFill>
        <p:spPr>
          <a:xfrm>
            <a:off x="-414021" y="9316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798" name="Заголовок 1"/>
          <p:cNvSpPr txBox="1"/>
          <p:nvPr>
            <p:ph type="title"/>
          </p:nvPr>
        </p:nvSpPr>
        <p:spPr>
          <a:xfrm>
            <a:off x="638950" y="162561"/>
            <a:ext cx="11704321" cy="1625601"/>
          </a:xfrm>
          <a:prstGeom prst="rect">
            <a:avLst/>
          </a:prstGeom>
        </p:spPr>
        <p:txBody>
          <a:bodyPr/>
          <a:lstStyle>
            <a:lvl1pPr defTabSz="1105408">
              <a:defRPr sz="4760"/>
            </a:lvl1pPr>
          </a:lstStyle>
          <a:p>
            <a:pPr/>
            <a:r>
              <a:t>Проектная работа в учебных планах ОП бакалавриата ФКН 2019-2020</a:t>
            </a:r>
          </a:p>
        </p:txBody>
      </p:sp>
      <p:sp>
        <p:nvSpPr>
          <p:cNvPr id="799" name="Текст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800" name="Таблица 3"/>
          <p:cNvGraphicFramePr/>
          <p:nvPr/>
        </p:nvGraphicFramePr>
        <p:xfrm>
          <a:off x="516549" y="1742221"/>
          <a:ext cx="11985249" cy="7522929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767443"/>
                <a:gridCol w="763446"/>
                <a:gridCol w="6183510"/>
                <a:gridCol w="2261322"/>
              </a:tblGrid>
              <a:tr h="80679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Образовательная программа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Курс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Вид проектной деятельности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Сроки проведения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25780">
                <a:tc rowSpan="3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 Прикладная математика и информатика  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Программный проект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май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25780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3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Командный проект в рамках курсовой работы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май 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806792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4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Выпускная квалификационная работа в формате программного проекта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май 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88049">
                <a:tc rowSpan="6"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    Программная инженерия   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Курсовой проект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май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1568816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2 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Командный проект в рамках дисциплины "Групповая динамика и коммуникации в профессиональной практике программной инженерии"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сентябрь - март    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95624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Курсовой проект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май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80897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3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Курсовой проект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апрель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806792">
                <a:tc vMerge="1">
                  <a:tcPr/>
                </a:tc>
                <a:tc row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4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Командный проект по Программной Инженерии 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сентябрь - март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425780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Выпускная квалификационная работа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май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806792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Прикладной анализ данных 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Программный проект (на английском языке)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2400"/>
                        <a:t>ноябрь - май</a:t>
                      </a:r>
                    </a:p>
                  </a:txBody>
                  <a:tcPr marL="10906" marR="10906" marT="10906" marB="10906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01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Заголовок 1"/>
          <p:cNvSpPr txBox="1"/>
          <p:nvPr>
            <p:ph type="title"/>
          </p:nvPr>
        </p:nvSpPr>
        <p:spPr>
          <a:xfrm>
            <a:off x="638950" y="162561"/>
            <a:ext cx="11704321" cy="1625601"/>
          </a:xfrm>
          <a:prstGeom prst="rect">
            <a:avLst/>
          </a:prstGeom>
        </p:spPr>
        <p:txBody>
          <a:bodyPr/>
          <a:lstStyle>
            <a:lvl1pPr defTabSz="1105408">
              <a:defRPr sz="4760"/>
            </a:lvl1pPr>
          </a:lstStyle>
          <a:p>
            <a:pPr/>
            <a:r>
              <a:t>Проектная работа в учебных планах ОП магистратуры ФКН</a:t>
            </a:r>
          </a:p>
        </p:txBody>
      </p:sp>
      <p:sp>
        <p:nvSpPr>
          <p:cNvPr id="804" name="Текст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805" name="Таблица 4"/>
          <p:cNvGraphicFramePr/>
          <p:nvPr/>
        </p:nvGraphicFramePr>
        <p:xfrm>
          <a:off x="704444" y="1816198"/>
          <a:ext cx="11934948" cy="7847495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4813624"/>
                <a:gridCol w="938864"/>
                <a:gridCol w="6169759"/>
              </a:tblGrid>
              <a:tr h="63607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/>
                        <a:t>Образовательная программа 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Курс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Вид проектной деятельности 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/>
                        <a:t>Финансовые технологии и анализ данных</a:t>
                      </a:r>
                    </a:p>
                  </a:txBody>
                  <a:tcPr marL="76200" marR="76200" marT="76200" marB="762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Проектный семинар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Проект 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/>
                        <a:t>Науки о данных</a:t>
                      </a:r>
                    </a:p>
                  </a:txBody>
                  <a:tcPr marL="76200" marR="76200" marT="76200" marB="762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Проектный семинар 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Исследовательский проект 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/>
                        <a:t>Анализ данных в биологии и медицине</a:t>
                      </a:r>
                    </a:p>
                  </a:txBody>
                  <a:tcPr marL="76200" marR="76200" marT="76200" marB="762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Проектный семинар 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Проект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/>
                        <a:t>Системное программирование </a:t>
                      </a:r>
                    </a:p>
                  </a:txBody>
                  <a:tcPr marL="76200" marR="76200" marT="76200" marB="762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Проект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/>
                        <a:t>System and Software Engineering (Системная и программная инженерия)</a:t>
                      </a:r>
                    </a:p>
                  </a:txBody>
                  <a:tcPr marL="76200" marR="76200" marT="76200" marB="762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Project Seminar (Проектный семинар)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1019736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Исследовательский проект (offered in English) 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400"/>
                        <a:t>Statistical Learning Theory (Статистическая теория обучения)</a:t>
                      </a:r>
                    </a:p>
                  </a:txBody>
                  <a:tcPr marL="76200" marR="76200" marT="76200" marB="7620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Project Seminar (Проектный семинар)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617898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Innovation Project (Инновационный проект)</a:t>
                      </a:r>
                    </a:p>
                  </a:txBody>
                  <a:tcPr marL="76200" marR="76200" marT="76200" marB="762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806" name="Рисунок 9" descr="Рисунок 9"/>
          <p:cNvPicPr>
            <a:picLocks noChangeAspect="1"/>
          </p:cNvPicPr>
          <p:nvPr/>
        </p:nvPicPr>
        <p:blipFill>
          <a:blip r:embed="rId2">
            <a:alphaModFix amt="9886"/>
            <a:extLst/>
          </a:blip>
          <a:srcRect l="0" t="0" r="0" b="38370"/>
          <a:stretch>
            <a:fillRect/>
          </a:stretch>
        </p:blipFill>
        <p:spPr>
          <a:xfrm>
            <a:off x="-414021" y="9316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07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9" name="Рисунок 9" descr="Рисунок 9"/>
          <p:cNvPicPr>
            <a:picLocks noChangeAspect="1"/>
          </p:cNvPicPr>
          <p:nvPr/>
        </p:nvPicPr>
        <p:blipFill>
          <a:blip r:embed="rId2">
            <a:alphaModFix amt="10409"/>
            <a:extLst/>
          </a:blip>
          <a:srcRect l="0" t="0" r="0" b="38370"/>
          <a:stretch>
            <a:fillRect/>
          </a:stretch>
        </p:blipFill>
        <p:spPr>
          <a:xfrm>
            <a:off x="-414021" y="9316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10" name="Заголовок 1"/>
          <p:cNvSpPr txBox="1"/>
          <p:nvPr>
            <p:ph type="title"/>
          </p:nvPr>
        </p:nvSpPr>
        <p:spPr>
          <a:xfrm>
            <a:off x="627660" y="190202"/>
            <a:ext cx="11704322" cy="1625601"/>
          </a:xfrm>
          <a:prstGeom prst="rect">
            <a:avLst/>
          </a:prstGeom>
        </p:spPr>
        <p:txBody>
          <a:bodyPr/>
          <a:lstStyle/>
          <a:p>
            <a:pPr defTabSz="1105408">
              <a:defRPr sz="4760"/>
            </a:pPr>
            <a:r>
              <a:t>Количество студентов бакалавриата ФКН</a:t>
            </a:r>
            <a:r>
              <a:t> (на </a:t>
            </a:r>
            <a:r>
              <a:t>ноябрь 2019)</a:t>
            </a:r>
          </a:p>
        </p:txBody>
      </p:sp>
      <p:sp>
        <p:nvSpPr>
          <p:cNvPr id="811" name="Текст 2"/>
          <p:cNvSpPr txBox="1"/>
          <p:nvPr>
            <p:ph type="body" sz="half" idx="1"/>
          </p:nvPr>
        </p:nvSpPr>
        <p:spPr>
          <a:xfrm>
            <a:off x="433356" y="6734604"/>
            <a:ext cx="11704321" cy="2694380"/>
          </a:xfrm>
          <a:prstGeom prst="rect">
            <a:avLst/>
          </a:prstGeom>
        </p:spPr>
        <p:txBody>
          <a:bodyPr/>
          <a:lstStyle/>
          <a:p>
            <a:pPr marL="0" indent="0" defTabSz="1248460">
              <a:spcBef>
                <a:spcPts val="900"/>
              </a:spcBef>
              <a:buSzTx/>
              <a:buNone/>
              <a:defRPr sz="2688"/>
            </a:pPr>
            <a:r>
              <a:t>В 2019-2020 учебном году: </a:t>
            </a:r>
          </a:p>
          <a:p>
            <a:pPr marL="269507" indent="-269507" defTabSz="1248460">
              <a:spcBef>
                <a:spcPts val="900"/>
              </a:spcBef>
              <a:buFontTx/>
              <a:buChar char="‣"/>
              <a:defRPr sz="2688"/>
            </a:pPr>
            <a:r>
              <a:t>  Всего проектами охватить как минимум 529 студентов</a:t>
            </a:r>
          </a:p>
          <a:p>
            <a:pPr marL="269507" indent="-269507" defTabSz="1248460">
              <a:spcBef>
                <a:spcPts val="900"/>
              </a:spcBef>
              <a:buFontTx/>
              <a:buChar char="‣"/>
              <a:defRPr sz="2688"/>
            </a:pPr>
            <a:r>
              <a:t>  Всего тем КР – 749</a:t>
            </a:r>
          </a:p>
          <a:p>
            <a:pPr marL="269507" indent="-269507" defTabSz="1248460">
              <a:spcBef>
                <a:spcPts val="900"/>
              </a:spcBef>
              <a:buFontTx/>
              <a:buChar char="‣"/>
              <a:defRPr sz="2688"/>
            </a:pPr>
            <a:r>
              <a:t>  Всего тем ВКР разных форматов – 207  </a:t>
            </a:r>
          </a:p>
          <a:p>
            <a:pPr marL="0" indent="0" defTabSz="1248460">
              <a:spcBef>
                <a:spcPts val="900"/>
              </a:spcBef>
              <a:buSzTx/>
              <a:buFontTx/>
              <a:buNone/>
              <a:defRPr sz="2688"/>
            </a:pPr>
            <a:r>
              <a:t> </a:t>
            </a:r>
          </a:p>
        </p:txBody>
      </p:sp>
      <p:graphicFrame>
        <p:nvGraphicFramePr>
          <p:cNvPr id="812" name="Таблица 2"/>
          <p:cNvGraphicFramePr/>
          <p:nvPr/>
        </p:nvGraphicFramePr>
        <p:xfrm>
          <a:off x="283932" y="2215706"/>
          <a:ext cx="12391776" cy="386215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264917"/>
                <a:gridCol w="1054629"/>
                <a:gridCol w="1075725"/>
                <a:gridCol w="2038645"/>
                <a:gridCol w="1198269"/>
                <a:gridCol w="958747"/>
                <a:gridCol w="1738401"/>
                <a:gridCol w="1322571"/>
                <a:gridCol w="1730343"/>
              </a:tblGrid>
              <a:tr h="842987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Курс / ОП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ПИ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КР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Командные проекты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ПМИ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КР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проекты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ПАД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проекты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255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318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318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343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91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255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146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146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146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226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226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55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55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255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3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136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136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149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149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*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-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255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4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102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102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105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*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-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2800"/>
                      </a:pP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60255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Итого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702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600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248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823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149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Min 226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146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55</a:t>
                      </a:r>
                    </a:p>
                  </a:txBody>
                  <a:tcPr marL="7031" marR="7031" marT="7031" marB="7031" anchor="t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13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14" name="(*) – есть возможность выбора проектов в качестве КР или ВКР, (-) – эти курсы пока не набраны"/>
          <p:cNvSpPr txBox="1"/>
          <p:nvPr/>
        </p:nvSpPr>
        <p:spPr>
          <a:xfrm>
            <a:off x="1784115" y="6176098"/>
            <a:ext cx="10979130" cy="460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spcBef>
                <a:spcPts val="900"/>
              </a:spcBef>
              <a:defRPr sz="2100"/>
            </a:lvl1pPr>
          </a:lstStyle>
          <a:p>
            <a:pPr/>
            <a:r>
              <a:t>(*) – есть возможность выбора проектов в качестве КР или ВКР, (-) – эти курсы пока не набраны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6" name="Рисунок 9" descr="Рисунок 9"/>
          <p:cNvPicPr>
            <a:picLocks noChangeAspect="1"/>
          </p:cNvPicPr>
          <p:nvPr/>
        </p:nvPicPr>
        <p:blipFill>
          <a:blip r:embed="rId2">
            <a:alphaModFix amt="6602"/>
            <a:extLst/>
          </a:blip>
          <a:srcRect l="0" t="0" r="0" b="38370"/>
          <a:stretch>
            <a:fillRect/>
          </a:stretch>
        </p:blipFill>
        <p:spPr>
          <a:xfrm>
            <a:off x="-414021" y="9316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17" name="Заголовок 1"/>
          <p:cNvSpPr txBox="1"/>
          <p:nvPr>
            <p:ph type="title"/>
          </p:nvPr>
        </p:nvSpPr>
        <p:spPr>
          <a:xfrm>
            <a:off x="650239" y="-59787"/>
            <a:ext cx="11704322" cy="1625601"/>
          </a:xfrm>
          <a:prstGeom prst="rect">
            <a:avLst/>
          </a:prstGeom>
        </p:spPr>
        <p:txBody>
          <a:bodyPr/>
          <a:lstStyle>
            <a:lvl1pPr defTabSz="1170431">
              <a:defRPr sz="5040"/>
            </a:lvl1pPr>
          </a:lstStyle>
          <a:p>
            <a:pPr/>
            <a:r>
              <a:t>Итоги распределения проектов 2019-2020</a:t>
            </a:r>
          </a:p>
        </p:txBody>
      </p:sp>
      <p:graphicFrame>
        <p:nvGraphicFramePr>
          <p:cNvPr id="818" name="Объект 3"/>
          <p:cNvGraphicFramePr/>
          <p:nvPr/>
        </p:nvGraphicFramePr>
        <p:xfrm>
          <a:off x="681195" y="1300192"/>
          <a:ext cx="14481596" cy="1714501"/>
        </p:xfrm>
        <a:graphic xmlns:a="http://schemas.openxmlformats.org/drawingml/2006/main">
          <a:graphicData uri="http://schemas.openxmlformats.org/drawingml/2006/table">
            <a:tbl>
              <a:tblPr firstCol="1" firstRow="0" lastCol="0" lastRow="0" bandCol="0" bandRow="1" rtl="0">
                <a:tableStyleId>{4C3C2611-4C71-4FC5-86AE-919BDF0F9419}</a:tableStyleId>
              </a:tblPr>
              <a:tblGrid>
                <a:gridCol w="1534283"/>
                <a:gridCol w="2707717"/>
                <a:gridCol w="1528125"/>
                <a:gridCol w="1518144"/>
                <a:gridCol w="2799587"/>
              </a:tblGrid>
              <a:tr h="425648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/>
                        <a:t>Учебный год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Количество встреч со студентами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Количество выступлений представителей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425648">
                <a:tc vMerge="1">
                  <a:tcPr/>
                </a:tc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компаний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НИУ ВШЭ 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Всего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256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/>
                        <a:t>2018-2019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12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256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/>
                        <a:t>2019-2020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47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13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60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819" name="Руководители проектов – из 59 компаний (в т.ч. ВШЭ), проектов – 224, студентов разных ОП бакалавриата – 512…"/>
          <p:cNvSpPr txBox="1"/>
          <p:nvPr/>
        </p:nvSpPr>
        <p:spPr>
          <a:xfrm>
            <a:off x="375190" y="4869025"/>
            <a:ext cx="5198626" cy="4824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/>
          <a:lstStyle/>
          <a:p>
            <a:pPr>
              <a:spcBef>
                <a:spcPts val="600"/>
              </a:spcBef>
              <a:defRPr sz="2800"/>
            </a:pPr>
            <a:r>
              <a:t>Руководители проектов – из 59 компаний (в т.ч. ВШЭ), проектов – 224, студентов разных ОП бакалавриата – 512</a:t>
            </a:r>
          </a:p>
          <a:p>
            <a:pPr>
              <a:spcBef>
                <a:spcPts val="600"/>
              </a:spcBef>
              <a:defRPr sz="2800"/>
            </a:pPr>
            <a:r>
              <a:t>Проекты из: 3 департаментов ФКН, 7 лабораторий ФКН, подразделений ФКН, подразделений ВШЭ</a:t>
            </a:r>
            <a:endParaRPr sz="4400"/>
          </a:p>
        </p:txBody>
      </p:sp>
      <p:graphicFrame>
        <p:nvGraphicFramePr>
          <p:cNvPr id="820" name="Таблица 5"/>
          <p:cNvGraphicFramePr/>
          <p:nvPr/>
        </p:nvGraphicFramePr>
        <p:xfrm>
          <a:off x="5837713" y="4974593"/>
          <a:ext cx="6411636" cy="4265804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2128168"/>
                <a:gridCol w="1937592"/>
                <a:gridCol w="1000175"/>
                <a:gridCol w="1332998"/>
              </a:tblGrid>
              <a:tr h="85473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/>
                        <a:t>ОП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/>
                        <a:t>Компании 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/>
                        <a:t>НИУ ВШЭ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200"/>
                        <a:t>Всего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8557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200"/>
                        <a:t>2018-2019 уч.г.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8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200"/>
                        <a:t>ПМИ 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188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64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252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85570">
                <a:tc gridSpan="4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200"/>
                        <a:t>2019-2020 уч.г.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48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200"/>
                        <a:t>ПАД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31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19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50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8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200"/>
                        <a:t>ПИ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104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40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144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8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200"/>
                        <a:t>ПМИ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198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119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317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8557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200"/>
                        <a:t>Итого (за год)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333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178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200"/>
                        <a:t>511</a:t>
                      </a:r>
                    </a:p>
                  </a:txBody>
                  <a:tcPr marL="63500" marR="63500" marT="63500" marB="6350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pSp>
        <p:nvGrpSpPr>
          <p:cNvPr id="823" name="Текст 2"/>
          <p:cNvGrpSpPr/>
          <p:nvPr/>
        </p:nvGrpSpPr>
        <p:grpSpPr>
          <a:xfrm>
            <a:off x="9163263" y="3611910"/>
            <a:ext cx="3496698" cy="1843566"/>
            <a:chOff x="0" y="0"/>
            <a:chExt cx="3496697" cy="1843565"/>
          </a:xfrm>
        </p:grpSpPr>
        <p:sp>
          <p:nvSpPr>
            <p:cNvPr id="821" name="Прямоугольник"/>
            <p:cNvSpPr/>
            <p:nvPr/>
          </p:nvSpPr>
          <p:spPr>
            <a:xfrm>
              <a:off x="0" y="0"/>
              <a:ext cx="3496698" cy="1017622"/>
            </a:xfrm>
            <a:prstGeom prst="rect">
              <a:avLst/>
            </a:prstGeom>
            <a:noFill/>
            <a:ln w="127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>
                <a:spcBef>
                  <a:spcPts val="1000"/>
                </a:spcBef>
                <a:defRPr sz="2800"/>
              </a:pPr>
            </a:p>
          </p:txBody>
        </p:sp>
        <p:sp>
          <p:nvSpPr>
            <p:cNvPr id="822" name="Выбрали проекты из пула ЦППР"/>
            <p:cNvSpPr txBox="1"/>
            <p:nvPr/>
          </p:nvSpPr>
          <p:spPr>
            <a:xfrm>
              <a:off x="65023" y="0"/>
              <a:ext cx="3366651" cy="1843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>
              <a:lvl1pPr>
                <a:spcBef>
                  <a:spcPts val="600"/>
                </a:spcBef>
                <a:defRPr sz="2800"/>
              </a:lvl1pPr>
            </a:lstStyle>
            <a:p>
              <a:pPr/>
              <a:r>
                <a:t>Выбрали проекты из пула ЦППР</a:t>
              </a:r>
              <a:endParaRPr sz="4400"/>
            </a:p>
          </p:txBody>
        </p:sp>
      </p:grpSp>
      <p:sp>
        <p:nvSpPr>
          <p:cNvPr id="824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Проектная работа студентов на ФКН"/>
          <p:cNvSpPr txBox="1"/>
          <p:nvPr>
            <p:ph type="title"/>
          </p:nvPr>
        </p:nvSpPr>
        <p:spPr>
          <a:xfrm>
            <a:off x="650239" y="964635"/>
            <a:ext cx="11704322" cy="324435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Проектная работа студентов на ФКН</a:t>
            </a:r>
          </a:p>
        </p:txBody>
      </p:sp>
      <p:sp>
        <p:nvSpPr>
          <p:cNvPr id="827" name="Проектная работа студентов ОП ПМИ и ПАД"/>
          <p:cNvSpPr txBox="1"/>
          <p:nvPr/>
        </p:nvSpPr>
        <p:spPr>
          <a:xfrm>
            <a:off x="595216" y="3884676"/>
            <a:ext cx="11484591" cy="1984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6000"/>
            </a:lvl1pPr>
          </a:lstStyle>
          <a:p>
            <a:pPr/>
            <a:r>
              <a:t>Проектная работа студентов ОП ПМИ и ПАД</a:t>
            </a:r>
          </a:p>
        </p:txBody>
      </p:sp>
      <p:sp>
        <p:nvSpPr>
          <p:cNvPr id="828" name="Проектная работа студентов ОП ПИ"/>
          <p:cNvSpPr txBox="1"/>
          <p:nvPr/>
        </p:nvSpPr>
        <p:spPr>
          <a:xfrm>
            <a:off x="485351" y="5690164"/>
            <a:ext cx="11704322" cy="154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Проектная работа студентов ОП ПИ</a:t>
            </a:r>
          </a:p>
        </p:txBody>
      </p:sp>
      <p:sp>
        <p:nvSpPr>
          <p:cNvPr id="829" name="Примеры проектов и мониторинг"/>
          <p:cNvSpPr txBox="1"/>
          <p:nvPr/>
        </p:nvSpPr>
        <p:spPr>
          <a:xfrm>
            <a:off x="485351" y="6999661"/>
            <a:ext cx="11704322" cy="99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Примеры проектов и мониторинг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1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32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05408">
              <a:defRPr sz="4760"/>
            </a:lvl1pPr>
          </a:lstStyle>
          <a:p>
            <a:pPr/>
            <a:r>
              <a:t>План выполнения проектов на примере ОП ПМИ и ПАД (2 курс)</a:t>
            </a:r>
          </a:p>
        </p:txBody>
      </p:sp>
      <p:sp>
        <p:nvSpPr>
          <p:cNvPr id="833" name="Текст 2"/>
          <p:cNvSpPr txBox="1"/>
          <p:nvPr>
            <p:ph type="body" sz="half" idx="1"/>
          </p:nvPr>
        </p:nvSpPr>
        <p:spPr>
          <a:xfrm>
            <a:off x="551465" y="5812728"/>
            <a:ext cx="12389783" cy="2969774"/>
          </a:xfrm>
          <a:prstGeom prst="rect">
            <a:avLst/>
          </a:prstGeom>
        </p:spPr>
        <p:txBody>
          <a:bodyPr/>
          <a:lstStyle/>
          <a:p>
            <a:pPr marL="720090" indent="-720090">
              <a:spcBef>
                <a:spcPts val="900"/>
              </a:spcBef>
              <a:buFontTx/>
              <a:buAutoNum type="arabicPeriod" startAt="1"/>
              <a:defRPr sz="4200"/>
            </a:pPr>
            <a:r>
              <a:t>Сбор заявок на проекты и выбор проектов </a:t>
            </a:r>
          </a:p>
          <a:p>
            <a:pPr marL="720090" indent="-720090">
              <a:spcBef>
                <a:spcPts val="900"/>
              </a:spcBef>
              <a:buFontTx/>
              <a:buAutoNum type="arabicPeriod" startAt="1"/>
              <a:defRPr sz="4200"/>
            </a:pPr>
            <a:r>
              <a:t>Выполнение проекта, с двумя промежуточными контрольными точками (КТ1 и КТ2)</a:t>
            </a:r>
          </a:p>
          <a:p>
            <a:pPr marL="0" indent="0">
              <a:spcBef>
                <a:spcPts val="900"/>
              </a:spcBef>
              <a:buSzTx/>
              <a:buNone/>
              <a:defRPr sz="4200"/>
            </a:pPr>
            <a:r>
              <a:t>3.   Защиты проектов комиссиям</a:t>
            </a:r>
          </a:p>
        </p:txBody>
      </p:sp>
      <p:sp>
        <p:nvSpPr>
          <p:cNvPr id="834" name="Текст 2"/>
          <p:cNvSpPr txBox="1"/>
          <p:nvPr/>
        </p:nvSpPr>
        <p:spPr>
          <a:xfrm>
            <a:off x="307509" y="2425937"/>
            <a:ext cx="12389782" cy="3633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>
              <a:spcBef>
                <a:spcPts val="1000"/>
              </a:spcBef>
              <a:defRPr sz="4200"/>
            </a:pPr>
            <a:r>
              <a:rPr b="1"/>
              <a:t>Формат: </a:t>
            </a:r>
            <a:r>
              <a:t>Программный проект – обязательные индивидуальные проекты</a:t>
            </a:r>
          </a:p>
          <a:p>
            <a:pPr>
              <a:spcBef>
                <a:spcPts val="1000"/>
              </a:spcBef>
              <a:defRPr sz="4200"/>
            </a:pPr>
            <a:r>
              <a:rPr b="1"/>
              <a:t>Продолжительность:</a:t>
            </a:r>
            <a:r>
              <a:t> ноябрь 2019 – июнь 2020</a:t>
            </a:r>
          </a:p>
          <a:p>
            <a:pPr algn="ctr">
              <a:spcBef>
                <a:spcPts val="1000"/>
              </a:spcBef>
              <a:defRPr b="1" sz="4200"/>
            </a:pPr>
            <a:r>
              <a:t>Этапы: </a:t>
            </a:r>
          </a:p>
        </p:txBody>
      </p:sp>
      <p:sp>
        <p:nvSpPr>
          <p:cNvPr id="835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7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38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Этап 1. Поиск и выбор проекта </a:t>
            </a:r>
          </a:p>
        </p:txBody>
      </p:sp>
      <p:sp>
        <p:nvSpPr>
          <p:cNvPr id="839" name="Текст 2"/>
          <p:cNvSpPr txBox="1"/>
          <p:nvPr>
            <p:ph type="body" idx="1"/>
          </p:nvPr>
        </p:nvSpPr>
        <p:spPr>
          <a:xfrm>
            <a:off x="307509" y="1864795"/>
            <a:ext cx="12389782" cy="7283592"/>
          </a:xfrm>
          <a:prstGeom prst="rect">
            <a:avLst/>
          </a:prstGeom>
        </p:spPr>
        <p:txBody>
          <a:bodyPr/>
          <a:lstStyle/>
          <a:p>
            <a:pPr marL="712889" indent="-712889" algn="ctr" defTabSz="1287475">
              <a:spcBef>
                <a:spcPts val="800"/>
              </a:spcBef>
              <a:buFontTx/>
              <a:buAutoNum type="arabicPeriod" startAt="1"/>
              <a:defRPr sz="4158"/>
            </a:pPr>
            <a:r>
              <a:t>Сбор заявок на проекты от компаний, сотрудников ФКН, сотрудников ВШЭ (август – октябрь 2019) </a:t>
            </a:r>
          </a:p>
          <a:p>
            <a:pPr lvl="3" marL="1469055" indent="-337485" defTabSz="1287475">
              <a:spcBef>
                <a:spcPts val="800"/>
              </a:spcBef>
              <a:buFontTx/>
              <a:buChar char="‣"/>
              <a:defRPr sz="3366"/>
            </a:pPr>
            <a:r>
              <a:t>     229 заявок на проекты</a:t>
            </a:r>
          </a:p>
          <a:p>
            <a:pPr lvl="3" marL="1469055" indent="-337485" defTabSz="1287475">
              <a:spcBef>
                <a:spcPts val="800"/>
              </a:spcBef>
              <a:buFontTx/>
              <a:buChar char="‣"/>
              <a:defRPr sz="3366"/>
            </a:pPr>
            <a:r>
              <a:t>     39 компаний</a:t>
            </a:r>
          </a:p>
          <a:p>
            <a:pPr lvl="3" marL="1469055" indent="-337485" defTabSz="1287475">
              <a:spcBef>
                <a:spcPts val="800"/>
              </a:spcBef>
              <a:buFontTx/>
              <a:buChar char="‣"/>
              <a:defRPr sz="3366"/>
            </a:pPr>
            <a:r>
              <a:t>     сотрудники ФКН и ВШЭ</a:t>
            </a:r>
            <a:endParaRPr sz="3762"/>
          </a:p>
          <a:p>
            <a:pPr marL="502919" indent="-502919" algn="ctr" defTabSz="1287475">
              <a:spcBef>
                <a:spcPts val="800"/>
              </a:spcBef>
              <a:buFontTx/>
              <a:buAutoNum type="arabicPeriod" startAt="2"/>
              <a:defRPr sz="3366"/>
            </a:pPr>
            <a:r>
              <a:rPr sz="3762"/>
              <a:t>  </a:t>
            </a:r>
            <a:r>
              <a:rPr sz="4158"/>
              <a:t>Собрания с презентациями проектов, презентации вывешены на сайте ЦППР </a:t>
            </a:r>
            <a:endParaRPr sz="4158"/>
          </a:p>
          <a:p>
            <a:pPr lvl="3" marL="0" indent="678941" defTabSz="1287475">
              <a:spcBef>
                <a:spcPts val="800"/>
              </a:spcBef>
              <a:buSzTx/>
              <a:buFontTx/>
              <a:buNone/>
              <a:defRPr sz="3366"/>
            </a:pPr>
            <a:r>
              <a:t>Всего 6 собраний с 27 сентября по 11 октября 2019 </a:t>
            </a:r>
          </a:p>
          <a:p>
            <a:pPr lvl="2" marL="1456482" indent="-337485" defTabSz="1287475">
              <a:spcBef>
                <a:spcPts val="800"/>
              </a:spcBef>
              <a:buFontTx/>
              <a:buChar char="‣"/>
              <a:defRPr sz="3366"/>
            </a:pPr>
            <a:r>
              <a:t>    78 выступлений</a:t>
            </a:r>
          </a:p>
          <a:p>
            <a:pPr lvl="2" marL="1456482" indent="-337485" defTabSz="1287475">
              <a:spcBef>
                <a:spcPts val="800"/>
              </a:spcBef>
              <a:buFontTx/>
              <a:buChar char="‣"/>
              <a:defRPr sz="3366"/>
            </a:pPr>
            <a:r>
              <a:t>    51 из компаний</a:t>
            </a:r>
          </a:p>
          <a:p>
            <a:pPr lvl="2" marL="1456482" indent="-337485" defTabSz="1287475">
              <a:spcBef>
                <a:spcPts val="800"/>
              </a:spcBef>
              <a:buFontTx/>
              <a:buChar char="‣"/>
              <a:defRPr sz="3366"/>
            </a:pPr>
            <a:r>
              <a:t>    27 сотрудников ВШЭ</a:t>
            </a:r>
          </a:p>
        </p:txBody>
      </p:sp>
      <p:sp>
        <p:nvSpPr>
          <p:cNvPr id="840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2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43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Этап 1. Поиск и выбор проекта</a:t>
            </a:r>
          </a:p>
        </p:txBody>
      </p:sp>
      <p:sp>
        <p:nvSpPr>
          <p:cNvPr id="844" name="Текст 2"/>
          <p:cNvSpPr txBox="1"/>
          <p:nvPr>
            <p:ph type="body" idx="1"/>
          </p:nvPr>
        </p:nvSpPr>
        <p:spPr>
          <a:xfrm>
            <a:off x="94742" y="1896533"/>
            <a:ext cx="12815316" cy="7283592"/>
          </a:xfrm>
          <a:prstGeom prst="rect">
            <a:avLst/>
          </a:prstGeom>
        </p:spPr>
        <p:txBody>
          <a:bodyPr/>
          <a:lstStyle/>
          <a:p>
            <a:pPr marL="561473" indent="-561473" algn="ctr">
              <a:spcBef>
                <a:spcPts val="800"/>
              </a:spcBef>
              <a:buFontTx/>
              <a:buAutoNum type="arabicPeriod" startAt="3"/>
              <a:defRPr sz="4200"/>
            </a:pPr>
            <a:r>
              <a:t>Выбор проектов студентами, выбор студентов менторами (октябрь – ноябрь 2019 года) </a:t>
            </a:r>
          </a:p>
          <a:p>
            <a:pPr lvl="1" marL="0" indent="774700">
              <a:spcBef>
                <a:spcPts val="800"/>
              </a:spcBef>
              <a:buSzTx/>
              <a:buNone/>
              <a:defRPr sz="3400"/>
            </a:pPr>
            <a:r>
              <a:t>У студентов есть возможность подать заявку на инициативный проект. </a:t>
            </a:r>
          </a:p>
          <a:p>
            <a:pPr lvl="1" marL="0" indent="774700">
              <a:spcBef>
                <a:spcPts val="800"/>
              </a:spcBef>
              <a:buSzTx/>
              <a:buNone/>
              <a:defRPr sz="3400"/>
            </a:pPr>
            <a:r>
              <a:rPr b="1"/>
              <a:t>Виды отбора: </a:t>
            </a:r>
            <a:r>
              <a:t>на усмотрение компании или преподавателя, возможные форматы – собеседование, </a:t>
            </a:r>
            <a:r>
              <a:t>CV</a:t>
            </a:r>
            <a:r>
              <a:t>, решение заданий, тестирование. </a:t>
            </a:r>
          </a:p>
          <a:p>
            <a:pPr lvl="1" marL="0" indent="774700">
              <a:spcBef>
                <a:spcPts val="800"/>
              </a:spcBef>
              <a:buSzTx/>
              <a:buNone/>
              <a:defRPr b="1" sz="3400"/>
            </a:pPr>
            <a:r>
              <a:t>Плюсы: </a:t>
            </a:r>
            <a:r>
              <a:rPr b="0"/>
              <a:t> </a:t>
            </a:r>
            <a:endParaRPr b="0"/>
          </a:p>
          <a:p>
            <a:pPr lvl="3" marL="1483894" indent="-340894">
              <a:spcBef>
                <a:spcPts val="800"/>
              </a:spcBef>
              <a:buFontTx/>
              <a:buChar char="‣"/>
              <a:defRPr b="1" sz="3400"/>
            </a:pPr>
            <a:r>
              <a:rPr b="0"/>
              <a:t> </a:t>
            </a:r>
            <a:r>
              <a:rPr b="0"/>
              <a:t>проекты реальные</a:t>
            </a:r>
            <a:r>
              <a:t> </a:t>
            </a:r>
          </a:p>
          <a:p>
            <a:pPr lvl="3" marL="1483894" indent="-340894">
              <a:spcBef>
                <a:spcPts val="700"/>
              </a:spcBef>
              <a:buFontTx/>
              <a:buChar char="‣"/>
              <a:defRPr sz="3400"/>
            </a:pPr>
            <a:r>
              <a:t> менторы могут выбирать студентов</a:t>
            </a:r>
          </a:p>
          <a:p>
            <a:pPr lvl="3" marL="1483894" indent="-340894">
              <a:spcBef>
                <a:spcPts val="700"/>
              </a:spcBef>
              <a:buFontTx/>
              <a:buChar char="‣"/>
              <a:defRPr sz="3400"/>
            </a:pPr>
            <a:r>
              <a:t> студенты самостоятельно контактируют с менторами и/или заказчиками</a:t>
            </a:r>
          </a:p>
        </p:txBody>
      </p:sp>
      <p:sp>
        <p:nvSpPr>
          <p:cNvPr id="845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7" name="Рисунок 9" descr="Рисунок 9"/>
          <p:cNvPicPr>
            <a:picLocks noChangeAspect="1"/>
          </p:cNvPicPr>
          <p:nvPr/>
        </p:nvPicPr>
        <p:blipFill>
          <a:blip r:embed="rId2">
            <a:alphaModFix amt="8243"/>
            <a:extLst/>
          </a:blip>
          <a:srcRect l="0" t="0" r="0" b="38370"/>
          <a:stretch>
            <a:fillRect/>
          </a:stretch>
        </p:blipFill>
        <p:spPr>
          <a:xfrm>
            <a:off x="-414021" y="9316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48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Этап 2. Выполнение проекта </a:t>
            </a:r>
          </a:p>
        </p:txBody>
      </p:sp>
      <p:graphicFrame>
        <p:nvGraphicFramePr>
          <p:cNvPr id="849" name="Таблица 5"/>
          <p:cNvGraphicFramePr/>
          <p:nvPr/>
        </p:nvGraphicFramePr>
        <p:xfrm>
          <a:off x="235168" y="2552305"/>
          <a:ext cx="6241144" cy="101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601911"/>
                <a:gridCol w="1747382"/>
                <a:gridCol w="1239882"/>
                <a:gridCol w="1642442"/>
              </a:tblGrid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Программа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Всего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Сдали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Не сдали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ПМИ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216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178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38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ПАД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51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49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50" name="Таблица 6"/>
          <p:cNvGraphicFramePr/>
          <p:nvPr/>
        </p:nvGraphicFramePr>
        <p:xfrm>
          <a:off x="237396" y="4064000"/>
          <a:ext cx="13612353" cy="101600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299582"/>
                <a:gridCol w="1774641"/>
                <a:gridCol w="1454435"/>
                <a:gridCol w="1332209"/>
                <a:gridCol w="1266298"/>
                <a:gridCol w="1328565"/>
                <a:gridCol w="1113459"/>
                <a:gridCol w="982358"/>
                <a:gridCol w="978456"/>
              </a:tblGrid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Программа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Самая высокая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Самая низкая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10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9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8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6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ПМИ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97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31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35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ПАД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6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6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51" name="Таблица 7"/>
          <p:cNvGraphicFramePr/>
          <p:nvPr/>
        </p:nvGraphicFramePr>
        <p:xfrm>
          <a:off x="6535529" y="5937644"/>
          <a:ext cx="6241144" cy="101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93308"/>
                <a:gridCol w="1255985"/>
                <a:gridCol w="1239882"/>
                <a:gridCol w="1642442"/>
              </a:tblGrid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Программа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Всего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Сдали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Не сдали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ПМИ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215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187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28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ПАД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52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50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852" name="Таблица 8"/>
          <p:cNvGraphicFramePr/>
          <p:nvPr/>
        </p:nvGraphicFramePr>
        <p:xfrm>
          <a:off x="216676" y="7660434"/>
          <a:ext cx="13150547" cy="10160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694529"/>
                <a:gridCol w="1616717"/>
                <a:gridCol w="1595991"/>
                <a:gridCol w="2114170"/>
                <a:gridCol w="911994"/>
                <a:gridCol w="663270"/>
                <a:gridCol w="663270"/>
                <a:gridCol w="663270"/>
                <a:gridCol w="580918"/>
                <a:gridCol w="441400"/>
                <a:gridCol w="605035"/>
              </a:tblGrid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Программа 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Самая высокая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Самая низкая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10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9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8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6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5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200"/>
                        <a:t>3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ПМИ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84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3574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400"/>
                        <a:t>ПАД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7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8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5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0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19050" marR="19050" marT="19050" marB="19050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53" name="Прямоугольник 10"/>
          <p:cNvSpPr txBox="1"/>
          <p:nvPr/>
        </p:nvSpPr>
        <p:spPr>
          <a:xfrm>
            <a:off x="3650198" y="5756052"/>
            <a:ext cx="2515267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800"/>
            </a:lvl1pPr>
          </a:lstStyle>
          <a:p>
            <a:pPr/>
            <a:r>
              <a:t>Результаты КТ2 </a:t>
            </a:r>
          </a:p>
        </p:txBody>
      </p:sp>
      <p:sp>
        <p:nvSpPr>
          <p:cNvPr id="854" name="Результаты КТ1"/>
          <p:cNvSpPr txBox="1"/>
          <p:nvPr/>
        </p:nvSpPr>
        <p:spPr>
          <a:xfrm>
            <a:off x="198415" y="1858675"/>
            <a:ext cx="2434876" cy="574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sz="2800"/>
            </a:lvl1pPr>
          </a:lstStyle>
          <a:p>
            <a:pPr/>
            <a:r>
              <a:t>Результаты КТ1</a:t>
            </a:r>
          </a:p>
        </p:txBody>
      </p:sp>
      <p:sp>
        <p:nvSpPr>
          <p:cNvPr id="855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0" name="Рисунок 9" descr="Рисунок 9"/>
          <p:cNvPicPr>
            <a:picLocks noChangeAspect="1"/>
          </p:cNvPicPr>
          <p:nvPr/>
        </p:nvPicPr>
        <p:blipFill>
          <a:blip r:embed="rId3">
            <a:alphaModFix amt="9507"/>
            <a:extLst/>
          </a:blip>
          <a:srcRect l="0" t="0" r="0" b="38370"/>
          <a:stretch>
            <a:fillRect/>
          </a:stretch>
        </p:blipFill>
        <p:spPr>
          <a:xfrm>
            <a:off x="-330837" y="1309848"/>
            <a:ext cx="13666277" cy="8703061"/>
          </a:xfrm>
          <a:prstGeom prst="rect">
            <a:avLst/>
          </a:prstGeom>
          <a:ln w="12700">
            <a:miter lim="400000"/>
          </a:ln>
        </p:spPr>
      </p:pic>
      <p:sp>
        <p:nvSpPr>
          <p:cNvPr id="731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05408">
              <a:defRPr sz="4760"/>
            </a:lvl1pPr>
          </a:lstStyle>
          <a:p>
            <a:pPr/>
            <a:r>
              <a:t>Основные направления проектного обучения на ФКН</a:t>
            </a:r>
          </a:p>
        </p:txBody>
      </p:sp>
      <p:sp>
        <p:nvSpPr>
          <p:cNvPr id="732" name="Текст 2"/>
          <p:cNvSpPr txBox="1"/>
          <p:nvPr>
            <p:ph type="body" idx="1"/>
          </p:nvPr>
        </p:nvSpPr>
        <p:spPr>
          <a:xfrm>
            <a:off x="650239" y="2232461"/>
            <a:ext cx="11704322" cy="7233216"/>
          </a:xfrm>
          <a:prstGeom prst="rect">
            <a:avLst/>
          </a:prstGeom>
        </p:spPr>
        <p:txBody>
          <a:bodyPr/>
          <a:lstStyle/>
          <a:p>
            <a:pPr marL="477078" indent="-477078">
              <a:spcBef>
                <a:spcPts val="900"/>
              </a:spcBef>
              <a:buChar char="‣"/>
              <a:defRPr sz="3200"/>
            </a:pPr>
            <a:r>
              <a:t>участие всех ОП бакалавриата и магистратуры в проектной работе </a:t>
            </a:r>
          </a:p>
          <a:p>
            <a:pPr marL="477078" indent="-477078">
              <a:spcBef>
                <a:spcPts val="900"/>
              </a:spcBef>
              <a:buChar char="‣"/>
              <a:defRPr sz="3200"/>
            </a:pPr>
            <a:r>
              <a:t>научно-учебные группы (НУГ), проектно-учебные группы (ПУГ) </a:t>
            </a:r>
          </a:p>
          <a:p>
            <a:pPr marL="477078" indent="-477078">
              <a:spcBef>
                <a:spcPts val="900"/>
              </a:spcBef>
              <a:buChar char="‣"/>
              <a:defRPr sz="3200"/>
            </a:pPr>
            <a:r>
              <a:t>научно-учебные лаборатории (НУЛ), проектно-учебные лаборатории (ПУЛ)</a:t>
            </a:r>
          </a:p>
          <a:p>
            <a:pPr marL="477078" indent="-477078">
              <a:spcBef>
                <a:spcPts val="900"/>
              </a:spcBef>
              <a:buChar char="‣"/>
              <a:defRPr sz="3200"/>
            </a:pPr>
            <a:r>
              <a:t>привлечение индустриальных и академических партнеров к сотрудничеству с факультетом  </a:t>
            </a:r>
          </a:p>
          <a:p>
            <a:pPr lvl="1" marL="783771" indent="-326571">
              <a:spcBef>
                <a:spcPts val="900"/>
              </a:spcBef>
              <a:buChar char="✓"/>
              <a:defRPr sz="3200"/>
            </a:pPr>
            <a:r>
              <a:t>создание базовых кафедр компаний </a:t>
            </a:r>
          </a:p>
          <a:p>
            <a:pPr lvl="1" marL="783771" indent="-326571">
              <a:spcBef>
                <a:spcPts val="900"/>
              </a:spcBef>
              <a:buChar char="✓"/>
              <a:defRPr sz="3200"/>
            </a:pPr>
            <a:r>
              <a:t>совместные с компаниями научные лаборатории </a:t>
            </a:r>
          </a:p>
          <a:p>
            <a:pPr lvl="1" marL="783771" indent="-326571">
              <a:spcBef>
                <a:spcPts val="900"/>
              </a:spcBef>
              <a:buChar char="✓"/>
              <a:defRPr sz="3200"/>
            </a:pPr>
            <a:r>
              <a:t>практика студентов у компаний-партнеров </a:t>
            </a:r>
          </a:p>
          <a:p>
            <a:pPr marL="477078" indent="-477078">
              <a:spcBef>
                <a:spcPts val="900"/>
              </a:spcBef>
              <a:buChar char="‣"/>
              <a:defRPr sz="3200"/>
            </a:pPr>
            <a:r>
              <a:t>создание Центра практик и проектной работы ФКН </a:t>
            </a:r>
          </a:p>
        </p:txBody>
      </p:sp>
      <p:sp>
        <p:nvSpPr>
          <p:cNvPr id="733" name="Номер слайда"/>
          <p:cNvSpPr txBox="1"/>
          <p:nvPr>
            <p:ph type="sldNum" sz="quarter" idx="4294967295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7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58" name="Заголовок 1"/>
          <p:cNvSpPr txBox="1"/>
          <p:nvPr>
            <p:ph type="title"/>
          </p:nvPr>
        </p:nvSpPr>
        <p:spPr>
          <a:xfrm>
            <a:off x="-533740" y="-148111"/>
            <a:ext cx="13711938" cy="16256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Этап 3. Защита проекта </a:t>
            </a:r>
          </a:p>
        </p:txBody>
      </p:sp>
      <p:sp>
        <p:nvSpPr>
          <p:cNvPr id="859" name="Текст 2"/>
          <p:cNvSpPr txBox="1"/>
          <p:nvPr>
            <p:ph type="body" idx="1"/>
          </p:nvPr>
        </p:nvSpPr>
        <p:spPr>
          <a:xfrm>
            <a:off x="307960" y="1136110"/>
            <a:ext cx="12389783" cy="8328110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В 2020 году состоится в конце мая. Студенты защищают проекты комиссиям, в которые входят сотрудники ФКН, НИУ ВШЭ, менторы из компаний. Итоговая оценка выводится </a:t>
            </a:r>
            <a:r>
              <a:rPr b="1"/>
              <a:t>по формуле: </a:t>
            </a: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t>0,1 * О</a:t>
            </a:r>
            <a:r>
              <a:rPr baseline="-18214"/>
              <a:t>КТ1</a:t>
            </a:r>
            <a:r>
              <a:t> + 0,2 * О</a:t>
            </a:r>
            <a:r>
              <a:rPr baseline="-18214"/>
              <a:t>КТ2 </a:t>
            </a:r>
            <a:r>
              <a:t>+0,7 * О</a:t>
            </a:r>
            <a:r>
              <a:rPr baseline="-18214"/>
              <a:t>КТ</a:t>
            </a:r>
            <a:endParaRPr b="1" baseline="-18214">
              <a:latin typeface="+mn-lt"/>
              <a:ea typeface="+mn-ea"/>
              <a:cs typeface="+mn-cs"/>
              <a:sym typeface="Calibri"/>
            </a:endParaRP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latin typeface="+mn-lt"/>
                <a:ea typeface="+mn-ea"/>
                <a:cs typeface="+mn-cs"/>
                <a:sym typeface="Calibri"/>
              </a:rPr>
              <a:t>Все проекты защищаются публично. В 2018-2019 было всего 16 комиссий</a:t>
            </a:r>
            <a:endParaRPr b="1">
              <a:latin typeface="+mn-lt"/>
              <a:ea typeface="+mn-ea"/>
              <a:cs typeface="+mn-cs"/>
              <a:sym typeface="Calibri"/>
            </a:endParaRPr>
          </a:p>
          <a:p>
            <a:pPr marL="0" indent="0" algn="ctr">
              <a:spcBef>
                <a:spcPts val="600"/>
              </a:spcBef>
              <a:buSzTx/>
              <a:buNone/>
              <a:defRPr sz="2800">
                <a:latin typeface="Verdana"/>
                <a:ea typeface="Verdana"/>
                <a:cs typeface="Verdana"/>
                <a:sym typeface="Verdana"/>
              </a:defRPr>
            </a:pPr>
            <a:endParaRPr b="1">
              <a:latin typeface="+mn-lt"/>
              <a:ea typeface="+mn-ea"/>
              <a:cs typeface="+mn-cs"/>
              <a:sym typeface="Calibri"/>
            </a:endParaRPr>
          </a:p>
          <a:p>
            <a:pPr marL="0" indent="0" algn="ctr">
              <a:spcBef>
                <a:spcPts val="600"/>
              </a:spcBef>
              <a:buSzTx/>
              <a:buNone/>
              <a:defRPr sz="3000">
                <a:latin typeface="Verdana"/>
                <a:ea typeface="Verdana"/>
                <a:cs typeface="Verdana"/>
                <a:sym typeface="Verdana"/>
              </a:defRPr>
            </a:pPr>
            <a:r>
              <a:rPr b="1">
                <a:latin typeface="+mn-lt"/>
                <a:ea typeface="+mn-ea"/>
                <a:cs typeface="+mn-cs"/>
                <a:sym typeface="Calibri"/>
              </a:rPr>
              <a:t>Новое: </a:t>
            </a:r>
            <a:endParaRPr b="1">
              <a:latin typeface="+mn-lt"/>
              <a:ea typeface="+mn-ea"/>
              <a:cs typeface="+mn-cs"/>
              <a:sym typeface="Calibri"/>
            </a:endParaRPr>
          </a:p>
          <a:p>
            <a:pPr lvl="1" marL="406400" indent="-692150" algn="ctr">
              <a:spcBef>
                <a:spcPts val="600"/>
              </a:spcBef>
              <a:buSzTx/>
              <a:buNone/>
              <a:defRPr b="1" sz="2800"/>
            </a:pPr>
            <a:r>
              <a:t>2018-2019:  </a:t>
            </a:r>
          </a:p>
          <a:p>
            <a:pPr lvl="2" marL="1042736" indent="-280736">
              <a:spcBef>
                <a:spcPts val="600"/>
              </a:spcBef>
              <a:buFontTx/>
              <a:buChar char="‣"/>
              <a:defRPr sz="2800"/>
            </a:pPr>
            <a:r>
              <a:t>Оформление документации на программный проект </a:t>
            </a:r>
          </a:p>
          <a:p>
            <a:pPr lvl="2" marL="1042736" indent="-280736">
              <a:spcBef>
                <a:spcPts val="600"/>
              </a:spcBef>
              <a:buFontTx/>
              <a:buChar char="‣"/>
              <a:defRPr sz="2800"/>
            </a:pPr>
            <a:r>
              <a:t>Защита проектов проводилась не только в ВШЭ, но и в компаниях (Яндекс, Озон, Институт системного анализа РАН)</a:t>
            </a:r>
          </a:p>
          <a:p>
            <a:pPr lvl="2" marL="1042736" indent="-280736">
              <a:spcBef>
                <a:spcPts val="600"/>
              </a:spcBef>
              <a:buFontTx/>
              <a:buChar char="‣"/>
              <a:defRPr sz="2800"/>
            </a:pPr>
            <a:r>
              <a:t>Проверка пояснительной записки / Отчета в системе Антиплагиат НИУ ВШЭ</a:t>
            </a:r>
          </a:p>
          <a:p>
            <a:pPr lvl="1" marL="0" indent="0" algn="ctr">
              <a:spcBef>
                <a:spcPts val="600"/>
              </a:spcBef>
              <a:buSzTx/>
              <a:buNone/>
              <a:defRPr b="1" sz="2800"/>
            </a:pPr>
            <a:r>
              <a:t>2019-2020: </a:t>
            </a:r>
          </a:p>
          <a:p>
            <a:pPr lvl="2" marL="1042736" indent="-280736">
              <a:spcBef>
                <a:spcPts val="600"/>
              </a:spcBef>
              <a:buFontTx/>
              <a:buChar char="‣"/>
              <a:defRPr sz="2800"/>
            </a:pPr>
            <a:r>
              <a:t>Изменились требования к документации</a:t>
            </a:r>
          </a:p>
          <a:p>
            <a:pPr lvl="2" marL="1042736" indent="-280736">
              <a:spcBef>
                <a:spcPts val="600"/>
              </a:spcBef>
              <a:buFontTx/>
              <a:buChar char="‣"/>
              <a:defRPr sz="2800"/>
            </a:pPr>
            <a:r>
              <a:t>Добавились студенты 2 курса ПАД</a:t>
            </a:r>
          </a:p>
        </p:txBody>
      </p:sp>
      <p:sp>
        <p:nvSpPr>
          <p:cNvPr id="860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Проектная работа студентов на ФКН"/>
          <p:cNvSpPr txBox="1"/>
          <p:nvPr>
            <p:ph type="title"/>
          </p:nvPr>
        </p:nvSpPr>
        <p:spPr>
          <a:xfrm>
            <a:off x="650239" y="964635"/>
            <a:ext cx="11704322" cy="324435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Проектная работа студентов на ФКН</a:t>
            </a:r>
          </a:p>
        </p:txBody>
      </p:sp>
      <p:sp>
        <p:nvSpPr>
          <p:cNvPr id="863" name="Проектная работа студентов ОП ПМИ и ПАД"/>
          <p:cNvSpPr txBox="1"/>
          <p:nvPr/>
        </p:nvSpPr>
        <p:spPr>
          <a:xfrm>
            <a:off x="595217" y="4500626"/>
            <a:ext cx="11484590" cy="75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Проектная работа студентов ОП ПМИ и ПАД</a:t>
            </a:r>
          </a:p>
        </p:txBody>
      </p:sp>
      <p:sp>
        <p:nvSpPr>
          <p:cNvPr id="864" name="Проектная работа студентов ОП ПИ"/>
          <p:cNvSpPr txBox="1"/>
          <p:nvPr/>
        </p:nvSpPr>
        <p:spPr>
          <a:xfrm>
            <a:off x="485351" y="5351498"/>
            <a:ext cx="11704322" cy="154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>
              <a:defRPr sz="6000"/>
            </a:lvl1pPr>
          </a:lstStyle>
          <a:p>
            <a:pPr/>
            <a:r>
              <a:t>Проектная работа студентов ОП ПИ</a:t>
            </a:r>
          </a:p>
        </p:txBody>
      </p:sp>
      <p:sp>
        <p:nvSpPr>
          <p:cNvPr id="865" name="Примеры проектов и мониторинг"/>
          <p:cNvSpPr txBox="1"/>
          <p:nvPr/>
        </p:nvSpPr>
        <p:spPr>
          <a:xfrm>
            <a:off x="485351" y="6999661"/>
            <a:ext cx="11704322" cy="99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Примеры проектов и мониторинг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7" name="Рисунок 9" descr="Рисунок 9"/>
          <p:cNvPicPr>
            <a:picLocks noChangeAspect="1"/>
          </p:cNvPicPr>
          <p:nvPr/>
        </p:nvPicPr>
        <p:blipFill>
          <a:blip r:embed="rId2">
            <a:alphaModFix amt="9792"/>
            <a:extLst/>
          </a:blip>
          <a:srcRect l="0" t="0" r="0" b="38370"/>
          <a:stretch>
            <a:fillRect/>
          </a:stretch>
        </p:blipFill>
        <p:spPr>
          <a:xfrm>
            <a:off x="-414021" y="12212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68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Курсовые </a:t>
            </a:r>
            <a:r>
              <a:rPr strike="sngStrike"/>
              <a:t>работы</a:t>
            </a:r>
            <a:r>
              <a:t> проекты ОП ПИ</a:t>
            </a:r>
          </a:p>
        </p:txBody>
      </p:sp>
      <p:sp>
        <p:nvSpPr>
          <p:cNvPr id="869" name="Текст 2"/>
          <p:cNvSpPr txBox="1"/>
          <p:nvPr>
            <p:ph type="body" idx="1"/>
          </p:nvPr>
        </p:nvSpPr>
        <p:spPr>
          <a:xfrm>
            <a:off x="414528" y="1844223"/>
            <a:ext cx="12175744" cy="7563334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900"/>
              </a:spcBef>
              <a:buSzTx/>
              <a:buFontTx/>
              <a:buNone/>
              <a:defRPr sz="3800"/>
            </a:pPr>
            <a:r>
              <a:t>Ключевые этапы: </a:t>
            </a:r>
          </a:p>
          <a:p>
            <a:pPr marL="466344" indent="-466344">
              <a:spcBef>
                <a:spcPts val="900"/>
              </a:spcBef>
              <a:buFontTx/>
              <a:buAutoNum type="arabicParenR" startAt="1"/>
              <a:defRPr sz="3400"/>
            </a:pPr>
            <a:r>
              <a:t>Формирование пула тем (преподаватели ФКН), выбор тем студентами </a:t>
            </a:r>
          </a:p>
          <a:p>
            <a:pPr marL="466344" indent="-466344">
              <a:spcBef>
                <a:spcPts val="900"/>
              </a:spcBef>
              <a:buFontTx/>
              <a:buAutoNum type="arabicParenR" startAt="1"/>
              <a:defRPr sz="3400"/>
            </a:pPr>
            <a:r>
              <a:t>Разработка технического задания (курсовой проект) или аннотации (исследовательская работа) и согласование с руководителем, утверждение тем, приказ</a:t>
            </a:r>
          </a:p>
          <a:p>
            <a:pPr marL="466344" indent="-466344">
              <a:spcBef>
                <a:spcPts val="900"/>
              </a:spcBef>
              <a:buFontTx/>
              <a:buAutoNum type="arabicParenR" startAt="1"/>
              <a:defRPr sz="3400"/>
            </a:pPr>
            <a:r>
              <a:t>Защиты работ комиссиям (апрель - май) </a:t>
            </a:r>
          </a:p>
          <a:p>
            <a:pPr marL="466344" indent="-466344">
              <a:spcBef>
                <a:spcPts val="900"/>
              </a:spcBef>
              <a:buFontTx/>
              <a:buAutoNum type="arabicParenR" startAt="1"/>
              <a:defRPr sz="3400"/>
            </a:pPr>
            <a:r>
              <a:t>Анализ результатов защит</a:t>
            </a:r>
          </a:p>
          <a:p>
            <a:pPr marL="466344" indent="-466344">
              <a:spcBef>
                <a:spcPts val="900"/>
              </a:spcBef>
              <a:buFontTx/>
              <a:buAutoNum type="arabicParenR" startAt="1"/>
              <a:defRPr sz="3400"/>
            </a:pPr>
            <a:r>
              <a:t>Публикация лучших работ на странице ОП ПИ</a:t>
            </a:r>
          </a:p>
        </p:txBody>
      </p:sp>
      <p:sp>
        <p:nvSpPr>
          <p:cNvPr id="870" name="Номер слайда 1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2" name="Рисунок 9" descr="Рисунок 9"/>
          <p:cNvPicPr>
            <a:picLocks noChangeAspect="1"/>
          </p:cNvPicPr>
          <p:nvPr/>
        </p:nvPicPr>
        <p:blipFill>
          <a:blip r:embed="rId2">
            <a:alphaModFix amt="10385"/>
            <a:extLst/>
          </a:blip>
          <a:srcRect l="0" t="0" r="0" b="38370"/>
          <a:stretch>
            <a:fillRect/>
          </a:stretch>
        </p:blipFill>
        <p:spPr>
          <a:xfrm>
            <a:off x="-414021" y="1132302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73" name="Заголовок 1"/>
          <p:cNvSpPr txBox="1"/>
          <p:nvPr>
            <p:ph type="title"/>
          </p:nvPr>
        </p:nvSpPr>
        <p:spPr>
          <a:xfrm>
            <a:off x="650239" y="32061"/>
            <a:ext cx="11704322" cy="16256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Командные проекты ОП ПИ </a:t>
            </a:r>
          </a:p>
        </p:txBody>
      </p:sp>
      <p:sp>
        <p:nvSpPr>
          <p:cNvPr id="874" name="Текст 2"/>
          <p:cNvSpPr txBox="1"/>
          <p:nvPr>
            <p:ph type="body" idx="1"/>
          </p:nvPr>
        </p:nvSpPr>
        <p:spPr>
          <a:xfrm>
            <a:off x="650239" y="1260743"/>
            <a:ext cx="11704322" cy="7951894"/>
          </a:xfrm>
          <a:prstGeom prst="rect">
            <a:avLst/>
          </a:prstGeom>
        </p:spPr>
        <p:txBody>
          <a:bodyPr/>
          <a:lstStyle/>
          <a:p>
            <a:pPr marL="0" indent="0" defTabSz="1105408">
              <a:spcBef>
                <a:spcPts val="600"/>
              </a:spcBef>
              <a:buSzTx/>
              <a:buNone/>
              <a:defRPr sz="2890"/>
            </a:pPr>
            <a:r>
              <a:t>С 2019 г. студенты ОП ПИ могут выбирать командные проекты из пула ЦППР</a:t>
            </a:r>
          </a:p>
          <a:p>
            <a:pPr marL="0" indent="0" algn="ctr" defTabSz="1105408">
              <a:spcBef>
                <a:spcPts val="600"/>
              </a:spcBef>
              <a:buSzTx/>
              <a:buNone/>
              <a:defRPr b="1" sz="2890"/>
            </a:pPr>
            <a:r>
              <a:t>Формат: </a:t>
            </a:r>
          </a:p>
          <a:p>
            <a:pPr marL="0" indent="0" defTabSz="1105408">
              <a:spcBef>
                <a:spcPts val="600"/>
              </a:spcBef>
              <a:buSzTx/>
              <a:buNone/>
              <a:defRPr sz="2890"/>
            </a:pPr>
            <a:r>
              <a:t>2 курс – дисциплина «Групповая динамика» </a:t>
            </a:r>
          </a:p>
          <a:p>
            <a:pPr marL="0" indent="0" defTabSz="1105408">
              <a:spcBef>
                <a:spcPts val="600"/>
              </a:spcBef>
              <a:buSzTx/>
              <a:buNone/>
              <a:defRPr sz="2890"/>
            </a:pPr>
            <a:r>
              <a:t>4 курс – командный проект по программной инженерии</a:t>
            </a:r>
          </a:p>
          <a:p>
            <a:pPr marL="0" indent="0" algn="ctr" defTabSz="1105408">
              <a:spcBef>
                <a:spcPts val="600"/>
              </a:spcBef>
              <a:buSzTx/>
              <a:buNone/>
              <a:defRPr sz="2890"/>
            </a:pPr>
            <a:r>
              <a:rPr b="1"/>
              <a:t>Ключевые отличия ПИ от ПМИ и ПАД: </a:t>
            </a:r>
            <a:endParaRPr b="1"/>
          </a:p>
          <a:p>
            <a:pPr marL="0" indent="0" defTabSz="1105408">
              <a:spcBef>
                <a:spcPts val="600"/>
              </a:spcBef>
              <a:buSzTx/>
              <a:buNone/>
              <a:defRPr sz="2890"/>
            </a:pPr>
            <a:r>
              <a:t>Задачи предлагают заказчики, не менторы </a:t>
            </a:r>
          </a:p>
          <a:p>
            <a:pPr marL="0" indent="0" defTabSz="1105408">
              <a:spcBef>
                <a:spcPts val="600"/>
              </a:spcBef>
              <a:buSzTx/>
              <a:buNone/>
              <a:defRPr sz="2890"/>
            </a:pPr>
            <a:r>
              <a:t>Студенты самостоятельно решают поставленные задачи</a:t>
            </a:r>
          </a:p>
          <a:p>
            <a:pPr marL="0" indent="0" defTabSz="1105408">
              <a:spcBef>
                <a:spcPts val="600"/>
              </a:spcBef>
              <a:buSzTx/>
              <a:buNone/>
              <a:defRPr sz="2890"/>
            </a:pPr>
            <a:r>
              <a:t>С 1 по 3 модуль проходят этапы: </a:t>
            </a:r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Выделение требований</a:t>
            </a:r>
            <a:endParaRPr sz="3230"/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Обзор аналогов</a:t>
            </a:r>
            <a:endParaRPr sz="3230"/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Распределение ролей в команде</a:t>
            </a:r>
            <a:endParaRPr sz="3230"/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Выбор методов, моделей и т.п. </a:t>
            </a:r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Выбор технологий и средств разработки</a:t>
            </a:r>
            <a:endParaRPr sz="3230"/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Разработка и тестирование</a:t>
            </a:r>
            <a:endParaRPr sz="3230"/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Предзащита</a:t>
            </a:r>
            <a:endParaRPr sz="3230"/>
          </a:p>
          <a:p>
            <a:pPr lvl="1" marL="528386" indent="-204536" defTabSz="1105408">
              <a:spcBef>
                <a:spcPts val="500"/>
              </a:spcBef>
              <a:buFontTx/>
              <a:buChar char="‣"/>
              <a:defRPr sz="2040"/>
            </a:pPr>
            <a:r>
              <a:t>Защита проекта комиссии (с участием менторов)</a:t>
            </a:r>
          </a:p>
        </p:txBody>
      </p:sp>
      <p:sp>
        <p:nvSpPr>
          <p:cNvPr id="875" name="Номер слайда 1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Проектная работа студентов на ФКН"/>
          <p:cNvSpPr txBox="1"/>
          <p:nvPr>
            <p:ph type="title"/>
          </p:nvPr>
        </p:nvSpPr>
        <p:spPr>
          <a:xfrm>
            <a:off x="650239" y="964635"/>
            <a:ext cx="11704322" cy="3244356"/>
          </a:xfrm>
          <a:prstGeom prst="rect">
            <a:avLst/>
          </a:prstGeom>
        </p:spPr>
        <p:txBody>
          <a:bodyPr/>
          <a:lstStyle>
            <a:lvl1pPr>
              <a:defRPr b="1" sz="6000">
                <a:solidFill>
                  <a:srgbClr val="000000"/>
                </a:solidFill>
              </a:defRPr>
            </a:lvl1pPr>
          </a:lstStyle>
          <a:p>
            <a:pPr/>
            <a:r>
              <a:t>Проектная работа студентов на ФКН</a:t>
            </a:r>
          </a:p>
        </p:txBody>
      </p:sp>
      <p:sp>
        <p:nvSpPr>
          <p:cNvPr id="878" name="Проектная работа студентов ОП ПМИ и ПАД"/>
          <p:cNvSpPr txBox="1"/>
          <p:nvPr/>
        </p:nvSpPr>
        <p:spPr>
          <a:xfrm>
            <a:off x="595217" y="4500626"/>
            <a:ext cx="11484590" cy="75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Проектная работа студентов ОП ПМИ и ПАД</a:t>
            </a:r>
          </a:p>
        </p:txBody>
      </p:sp>
      <p:sp>
        <p:nvSpPr>
          <p:cNvPr id="879" name="Проектная работа студентов ОП ПИ"/>
          <p:cNvSpPr txBox="1"/>
          <p:nvPr/>
        </p:nvSpPr>
        <p:spPr>
          <a:xfrm>
            <a:off x="485351" y="5351498"/>
            <a:ext cx="11704322" cy="154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Проектная работа студентов ОП ПИ</a:t>
            </a:r>
          </a:p>
        </p:txBody>
      </p:sp>
      <p:sp>
        <p:nvSpPr>
          <p:cNvPr id="880" name="Примеры проектов и мониторинг"/>
          <p:cNvSpPr txBox="1"/>
          <p:nvPr/>
        </p:nvSpPr>
        <p:spPr>
          <a:xfrm>
            <a:off x="485351" y="6999661"/>
            <a:ext cx="11704322" cy="99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 defTabSz="1183436">
              <a:defRPr sz="5460"/>
            </a:lvl1pPr>
          </a:lstStyle>
          <a:p>
            <a:pPr/>
            <a:r>
              <a:t>Примеры проектов и мониторинг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883" name="Заголовок 1"/>
          <p:cNvSpPr txBox="1"/>
          <p:nvPr>
            <p:ph type="title"/>
          </p:nvPr>
        </p:nvSpPr>
        <p:spPr>
          <a:xfrm>
            <a:off x="650239" y="167240"/>
            <a:ext cx="11704322" cy="16256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Примеры проектов</a:t>
            </a:r>
          </a:p>
        </p:txBody>
      </p:sp>
      <p:sp>
        <p:nvSpPr>
          <p:cNvPr id="884" name="Текст 2"/>
          <p:cNvSpPr txBox="1"/>
          <p:nvPr>
            <p:ph type="body" sz="half" idx="1"/>
          </p:nvPr>
        </p:nvSpPr>
        <p:spPr>
          <a:xfrm>
            <a:off x="403830" y="1503561"/>
            <a:ext cx="6246584" cy="7954546"/>
          </a:xfrm>
          <a:prstGeom prst="rect">
            <a:avLst/>
          </a:prstGeom>
        </p:spPr>
        <p:txBody>
          <a:bodyPr/>
          <a:lstStyle/>
          <a:p>
            <a:pPr marL="131445" indent="-446913" defTabSz="1196441">
              <a:spcBef>
                <a:spcPts val="500"/>
              </a:spcBef>
              <a:buChar char="‣"/>
              <a:defRPr sz="3128"/>
            </a:pPr>
            <a:r>
              <a:t> Библиотека линейной алгебры</a:t>
            </a:r>
          </a:p>
          <a:p>
            <a:pPr marL="131445" indent="-446913" defTabSz="1196441">
              <a:spcBef>
                <a:spcPts val="500"/>
              </a:spcBef>
              <a:buChar char="‣"/>
              <a:defRPr sz="3128"/>
            </a:pPr>
            <a:r>
              <a:t> </a:t>
            </a:r>
            <a:r>
              <a:t>Задачи распознавания изображений</a:t>
            </a:r>
          </a:p>
          <a:p>
            <a:pPr marL="131445" indent="-446913" defTabSz="1196441">
              <a:spcBef>
                <a:spcPts val="500"/>
              </a:spcBef>
              <a:buChar char="‣"/>
              <a:defRPr b="1" sz="3128"/>
            </a:pPr>
            <a:r>
              <a:t> </a:t>
            </a:r>
            <a:r>
              <a:t>Нейронная сеть сочиняет музыку</a:t>
            </a:r>
          </a:p>
          <a:p>
            <a:pPr marL="131445" indent="-446913" defTabSz="1196441">
              <a:spcBef>
                <a:spcPts val="500"/>
              </a:spcBef>
              <a:buChar char="‣"/>
              <a:defRPr b="1" sz="3128"/>
            </a:pPr>
            <a:r>
              <a:t> </a:t>
            </a:r>
            <a:r>
              <a:t>Глубокое обучение с подкреплением в игре Рендзю</a:t>
            </a:r>
          </a:p>
          <a:p>
            <a:pPr marL="131445" indent="-446913" defTabSz="1196441">
              <a:spcBef>
                <a:spcPts val="500"/>
              </a:spcBef>
              <a:buChar char="‣"/>
              <a:defRPr sz="3128"/>
            </a:pPr>
            <a:r>
              <a:rPr b="1"/>
              <a:t> </a:t>
            </a:r>
            <a:r>
              <a:t>AR </a:t>
            </a:r>
            <a:r>
              <a:t>ассистент</a:t>
            </a:r>
          </a:p>
          <a:p>
            <a:pPr marL="131445" indent="-446913" defTabSz="1196441">
              <a:spcBef>
                <a:spcPts val="500"/>
              </a:spcBef>
              <a:buChar char="‣"/>
              <a:defRPr sz="3128"/>
            </a:pPr>
            <a:r>
              <a:t> </a:t>
            </a:r>
            <a:r>
              <a:t>Создание портала или программы анализа содержимого изображений</a:t>
            </a:r>
          </a:p>
          <a:p>
            <a:pPr marL="131445" indent="-446913" defTabSz="1196441">
              <a:spcBef>
                <a:spcPts val="500"/>
              </a:spcBef>
              <a:buChar char="‣"/>
              <a:defRPr sz="3128"/>
            </a:pPr>
            <a:r>
              <a:t> Система управления программами лояльности на технологии блокчейн</a:t>
            </a:r>
          </a:p>
          <a:p>
            <a:pPr marL="131445" indent="-446913" defTabSz="1196441">
              <a:spcBef>
                <a:spcPts val="500"/>
              </a:spcBef>
              <a:buChar char="‣"/>
              <a:defRPr sz="3128"/>
            </a:pPr>
            <a:r>
              <a:t> </a:t>
            </a:r>
            <a:r>
              <a:t>Социальная сеть для сотрудников НИУ ВШЭ</a:t>
            </a:r>
          </a:p>
        </p:txBody>
      </p:sp>
      <p:pic>
        <p:nvPicPr>
          <p:cNvPr id="885" name="259.jpg" descr="259.jpg"/>
          <p:cNvPicPr>
            <a:picLocks noChangeAspect="1"/>
          </p:cNvPicPr>
          <p:nvPr/>
        </p:nvPicPr>
        <p:blipFill>
          <a:blip r:embed="rId3">
            <a:extLst/>
          </a:blip>
          <a:srcRect l="31100" t="0" r="18309" b="0"/>
          <a:stretch>
            <a:fillRect/>
          </a:stretch>
        </p:blipFill>
        <p:spPr>
          <a:xfrm>
            <a:off x="6995976" y="1732075"/>
            <a:ext cx="5689341" cy="7497286"/>
          </a:xfrm>
          <a:prstGeom prst="rect">
            <a:avLst/>
          </a:prstGeom>
          <a:ln w="63500">
            <a:solidFill>
              <a:srgbClr val="FFFC79"/>
            </a:solidFill>
            <a:miter lim="400000"/>
          </a:ln>
        </p:spPr>
      </p:pic>
      <p:sp>
        <p:nvSpPr>
          <p:cNvPr id="886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8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140" y="972181"/>
            <a:ext cx="13832982" cy="8809222"/>
          </a:xfrm>
          <a:prstGeom prst="rect">
            <a:avLst/>
          </a:prstGeom>
          <a:ln w="12700">
            <a:miter lim="400000"/>
          </a:ln>
        </p:spPr>
      </p:pic>
      <p:pic>
        <p:nvPicPr>
          <p:cNvPr id="889" name="Снимок экрана 2020-05-29 в 18.29.56.png" descr="Снимок экрана 2020-05-29 в 18.29.5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9538" y="2449665"/>
            <a:ext cx="3915900" cy="6633399"/>
          </a:xfrm>
          <a:prstGeom prst="rect">
            <a:avLst/>
          </a:prstGeom>
          <a:ln w="12700">
            <a:miter lim="400000"/>
          </a:ln>
        </p:spPr>
      </p:pic>
      <p:sp>
        <p:nvSpPr>
          <p:cNvPr id="890" name="Нейронные сети сочиняют музыку"/>
          <p:cNvSpPr txBox="1"/>
          <p:nvPr>
            <p:ph type="title"/>
          </p:nvPr>
        </p:nvSpPr>
        <p:spPr>
          <a:xfrm>
            <a:off x="247658" y="578837"/>
            <a:ext cx="12509484" cy="1092439"/>
          </a:xfrm>
          <a:prstGeom prst="rect">
            <a:avLst/>
          </a:prstGeom>
        </p:spPr>
        <p:txBody>
          <a:bodyPr/>
          <a:lstStyle>
            <a:lvl1pPr algn="ctr">
              <a:defRPr b="0" sz="6000"/>
            </a:lvl1pPr>
          </a:lstStyle>
          <a:p>
            <a:pPr/>
            <a:r>
              <a:t>Нейронные сети сочиняют музыку</a:t>
            </a:r>
          </a:p>
        </p:txBody>
      </p:sp>
      <p:sp>
        <p:nvSpPr>
          <p:cNvPr id="891" name="Учебный год: 2018-2019…"/>
          <p:cNvSpPr txBox="1"/>
          <p:nvPr>
            <p:ph type="body" idx="1"/>
          </p:nvPr>
        </p:nvSpPr>
        <p:spPr>
          <a:xfrm>
            <a:off x="5084515" y="1744797"/>
            <a:ext cx="7270046" cy="8043136"/>
          </a:xfrm>
          <a:prstGeom prst="rect">
            <a:avLst/>
          </a:prstGeom>
        </p:spPr>
        <p:txBody>
          <a:bodyPr/>
          <a:lstStyle/>
          <a:p>
            <a:pPr marL="0" indent="0" defTabSz="1118412">
              <a:spcBef>
                <a:spcPts val="900"/>
              </a:spcBef>
              <a:buSzTx/>
              <a:buFontTx/>
              <a:buNone/>
              <a:defRPr sz="3440"/>
            </a:pPr>
            <a:r>
              <a:rPr b="1"/>
              <a:t>Учебный год: </a:t>
            </a:r>
            <a:r>
              <a:t>2018-2019 </a:t>
            </a:r>
          </a:p>
          <a:p>
            <a:pPr marL="0" indent="0" defTabSz="1118412">
              <a:spcBef>
                <a:spcPts val="900"/>
              </a:spcBef>
              <a:buSzTx/>
              <a:buFontTx/>
              <a:buNone/>
              <a:defRPr sz="3440"/>
            </a:pPr>
            <a:r>
              <a:rPr b="1"/>
              <a:t>Руководитель:</a:t>
            </a:r>
            <a:r>
              <a:t> Д.А. Симагин</a:t>
            </a:r>
          </a:p>
          <a:p>
            <a:pPr marL="0" indent="0" defTabSz="1118412">
              <a:spcBef>
                <a:spcPts val="900"/>
              </a:spcBef>
              <a:buSzTx/>
              <a:buFontTx/>
              <a:buNone/>
              <a:defRPr sz="3440"/>
            </a:pPr>
            <a:r>
              <a:rPr b="1"/>
              <a:t>Студенты, работавшие над проектом:</a:t>
            </a:r>
            <a:r>
              <a:t> студенты 2 курса ПМИ </a:t>
            </a:r>
          </a:p>
          <a:p>
            <a:pPr marL="0" indent="0" defTabSz="393192">
              <a:spcBef>
                <a:spcPts val="0"/>
              </a:spcBef>
              <a:buSzTx/>
              <a:buFontTx/>
              <a:buNone/>
              <a:defRPr sz="3440"/>
            </a:pPr>
            <a:r>
              <a:t>Д.А. Градобоев, Н.И. Жаров, Д.Р. Загидуллина, Р.М. Ильговский, М.Е. Кот, М.Г. Полякова, И.Д. Федоров, А.А. Хасанова, Е.М. Шабалин, М.Р. Шабан</a:t>
            </a:r>
          </a:p>
          <a:p>
            <a:pPr marL="0" indent="0" defTabSz="1118412">
              <a:spcBef>
                <a:spcPts val="900"/>
              </a:spcBef>
              <a:buSzTx/>
              <a:buFontTx/>
              <a:buNone/>
              <a:defRPr sz="3440"/>
            </a:pPr>
            <a:r>
              <a:rPr b="1"/>
              <a:t>Задача:</a:t>
            </a:r>
            <a:r>
              <a:t> обучить нейронную сеть генерации музыкальных треков на основе других произведений </a:t>
            </a:r>
          </a:p>
          <a:p>
            <a:pPr marL="0" indent="0" defTabSz="1118412">
              <a:spcBef>
                <a:spcPts val="900"/>
              </a:spcBef>
              <a:buSzTx/>
              <a:buFontTx/>
              <a:buNone/>
              <a:defRPr sz="3440"/>
            </a:pPr>
            <a:r>
              <a:rPr b="1"/>
              <a:t>Результат работы: </a:t>
            </a:r>
            <a:r>
              <a:t>нажмите на кнопки слева и наслаждайтесь </a:t>
            </a:r>
          </a:p>
        </p:txBody>
      </p:sp>
      <p:sp>
        <p:nvSpPr>
          <p:cNvPr id="892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893" name="сэмпл 2.mp3" descr="сэмпл 2.mp3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984235" y="374947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4" name="сэмпл 1.mp3" descr="сэмпл 1.mp3"/>
          <p:cNvPicPr>
            <a:picLocks noChangeAspect="0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05123" y="2801672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5" name="1.mp3" descr="1.mp3"/>
          <p:cNvPicPr>
            <a:picLocks noChangeAspect="0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219200" y="4809066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6" name="3.mp3" descr="3.mp3"/>
          <p:cNvPicPr>
            <a:picLocks noChangeAspect="0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921000" y="5935133"/>
            <a:ext cx="571500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7" name="9.mp3" descr="9.mp3"/>
          <p:cNvPicPr>
            <a:picLocks noChangeAspect="0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185333" y="6891866"/>
            <a:ext cx="571501" cy="571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98" name="6.mp3" descr="6.mp3"/>
          <p:cNvPicPr>
            <a:picLocks noChangeAspect="0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2929466" y="7789333"/>
            <a:ext cx="571501" cy="571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2449" fill="hold"/>
                                        <p:tgtEl>
                                          <p:spTgt spid="8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632652" fill="hold"/>
                                        <p:tgtEl>
                                          <p:spTgt spid="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1" grpId="3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838367" fill="hold"/>
                                        <p:tgtEl>
                                          <p:spTgt spid="8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838367" fill="hold"/>
                                        <p:tgtEl>
                                          <p:spTgt spid="8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mediacall" nodeType="click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838367" fill="hold"/>
                                        <p:tgtEl>
                                          <p:spTgt spid="8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mediacall" nodeType="clickEffect" presetSubtype="0" presetID="1" grpId="6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1838367" fill="hold"/>
                                        <p:tgtEl>
                                          <p:spTgt spid="8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69836">
                <p:cTn id="27" fill="hold" display="0">
                  <p:stCondLst>
                    <p:cond delay="indefinite"/>
                  </p:stCondLst>
                </p:cTn>
                <p:tgtEl>
                  <p:spTgt spid="894"/>
                </p:tgtEl>
              </p:cMediaNode>
            </p:audio>
            <p:audio isNarration="0">
              <p:cMediaNode mute="0" showWhenStopped="0" numSld="1" vol="77566">
                <p:cTn id="28" fill="hold" display="0">
                  <p:stCondLst>
                    <p:cond delay="indefinite"/>
                  </p:stCondLst>
                </p:cTn>
                <p:tgtEl>
                  <p:spTgt spid="897"/>
                </p:tgtEl>
              </p:cMediaNode>
            </p:audio>
            <p:audio isNarration="0">
              <p:cMediaNode mute="0" showWhenStopped="0" numSld="1" vol="69149">
                <p:cTn id="29" fill="hold" display="0">
                  <p:stCondLst>
                    <p:cond delay="indefinite"/>
                  </p:stCondLst>
                </p:cTn>
                <p:tgtEl>
                  <p:spTgt spid="895"/>
                </p:tgtEl>
              </p:cMediaNode>
            </p:audio>
            <p:audio isNarration="0">
              <p:cMediaNode mute="0" showWhenStopped="0" numSld="1" vol="82052">
                <p:cTn id="30" fill="hold" display="0">
                  <p:stCondLst>
                    <p:cond delay="indefinite"/>
                  </p:stCondLst>
                </p:cTn>
                <p:tgtEl>
                  <p:spTgt spid="893"/>
                </p:tgtEl>
              </p:cMediaNode>
            </p:audio>
            <p:audio isNarration="0">
              <p:cMediaNode mute="0" showWhenStopped="0" numSld="1" vol="74978">
                <p:cTn id="31" fill="hold" display="0">
                  <p:stCondLst>
                    <p:cond delay="indefinite"/>
                  </p:stCondLst>
                </p:cTn>
                <p:tgtEl>
                  <p:spTgt spid="896"/>
                </p:tgtEl>
              </p:cMediaNode>
            </p:audio>
            <p:audio isNarration="0">
              <p:cMediaNode mute="0" showWhenStopped="0" numSld="1" vol="72460">
                <p:cTn id="32" fill="hold" display="0">
                  <p:stCondLst>
                    <p:cond delay="indefinite"/>
                  </p:stCondLst>
                </p:cTn>
                <p:tgtEl>
                  <p:spTgt spid="898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0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140" y="912456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01" name="Глубокое обучение с подкреплением в игре Рендзю"/>
          <p:cNvSpPr txBox="1"/>
          <p:nvPr>
            <p:ph type="title"/>
          </p:nvPr>
        </p:nvSpPr>
        <p:spPr>
          <a:xfrm>
            <a:off x="-1274" y="262793"/>
            <a:ext cx="12629602" cy="1618563"/>
          </a:xfrm>
          <a:prstGeom prst="rect">
            <a:avLst/>
          </a:prstGeom>
        </p:spPr>
        <p:txBody>
          <a:bodyPr/>
          <a:lstStyle>
            <a:lvl1pPr algn="ctr">
              <a:defRPr sz="4700"/>
            </a:lvl1pPr>
          </a:lstStyle>
          <a:p>
            <a:pPr/>
            <a:r>
              <a:t>Глубокое обучение с подкреплением в игре Рендзю</a:t>
            </a:r>
          </a:p>
        </p:txBody>
      </p:sp>
      <p:sp>
        <p:nvSpPr>
          <p:cNvPr id="902" name="Учебный год: 2018-2019…"/>
          <p:cNvSpPr txBox="1"/>
          <p:nvPr>
            <p:ph type="body" idx="1"/>
          </p:nvPr>
        </p:nvSpPr>
        <p:spPr>
          <a:xfrm>
            <a:off x="393982" y="1796045"/>
            <a:ext cx="7469541" cy="7822250"/>
          </a:xfrm>
          <a:prstGeom prst="rect">
            <a:avLst/>
          </a:prstGeom>
        </p:spPr>
        <p:txBody>
          <a:bodyPr/>
          <a:lstStyle/>
          <a:p>
            <a:pPr marL="0" indent="0" defTabSz="1248460">
              <a:buSzTx/>
              <a:buFontTx/>
              <a:buNone/>
              <a:defRPr sz="2880"/>
            </a:pPr>
            <a:r>
              <a:rPr b="1"/>
              <a:t>Учебный год: </a:t>
            </a:r>
            <a:r>
              <a:t>2018-2019 </a:t>
            </a:r>
          </a:p>
          <a:p>
            <a:pPr marL="0" indent="0" defTabSz="1248460">
              <a:buSzTx/>
              <a:buFontTx/>
              <a:buNone/>
              <a:defRPr sz="2880"/>
            </a:pPr>
            <a:r>
              <a:rPr b="1"/>
              <a:t>Руководитель:</a:t>
            </a:r>
            <a:r>
              <a:t> Д.А. Симагин</a:t>
            </a:r>
          </a:p>
          <a:p>
            <a:pPr marL="0" indent="0" defTabSz="1248460">
              <a:buSzTx/>
              <a:buFontTx/>
              <a:buNone/>
              <a:defRPr sz="2880"/>
            </a:pPr>
            <a:r>
              <a:rPr b="1"/>
              <a:t>Студенты, работавшие над проектом:</a:t>
            </a:r>
            <a:r>
              <a:t> студенты 2 курса ПМИ </a:t>
            </a:r>
          </a:p>
          <a:p>
            <a:pPr marL="0" indent="0" defTabSz="438911">
              <a:spcBef>
                <a:spcPts val="0"/>
              </a:spcBef>
              <a:buSzTx/>
              <a:buFontTx/>
              <a:buNone/>
              <a:defRPr sz="2880"/>
            </a:pPr>
            <a:r>
              <a:t>А.Д. Биршерт, Н.С. Бондаренко, А.А. Закиева, П.А. Захаров, Р.И. Ибрагимов, С.В. Ким, Д.С. Кузнецов, А.С. Рак, Ю.Г. Семавина, А.М. Турсунходжаев, А.М. Шабалин</a:t>
            </a:r>
          </a:p>
          <a:p>
            <a:pPr marL="0" indent="0" defTabSz="1248460">
              <a:buSzTx/>
              <a:buFontTx/>
              <a:buNone/>
              <a:defRPr sz="2880"/>
            </a:pPr>
            <a:r>
              <a:rPr b="1"/>
              <a:t>Задача: </a:t>
            </a:r>
            <a:r>
              <a:t>обучить нейронную сеть с помощью подкрепления. Нейронная сеть должна в результате играть лучше человека и победить в соревновании с сетями, обученными другими участниками проекта </a:t>
            </a:r>
          </a:p>
          <a:p>
            <a:pPr marL="0" indent="0" defTabSz="1248460">
              <a:buSzTx/>
              <a:buFontTx/>
              <a:buNone/>
              <a:defRPr sz="2880"/>
            </a:pPr>
            <a:r>
              <a:rPr b="1"/>
              <a:t>Результат работы:</a:t>
            </a:r>
            <a:r>
              <a:t> демонстрации партий взяты из публичных GitHub-репозиториев участников проекта </a:t>
            </a:r>
          </a:p>
        </p:txBody>
      </p:sp>
      <p:pic>
        <p:nvPicPr>
          <p:cNvPr id="903" name="Снимок экрана 2020-05-29 в 17.27.22.png" descr="Снимок экрана 2020-05-29 в 17.27.22.png"/>
          <p:cNvPicPr>
            <a:picLocks noChangeAspect="1"/>
          </p:cNvPicPr>
          <p:nvPr/>
        </p:nvPicPr>
        <p:blipFill>
          <a:blip r:embed="rId3">
            <a:extLst/>
          </a:blip>
          <a:srcRect l="0" t="4408" r="0" b="0"/>
          <a:stretch>
            <a:fillRect/>
          </a:stretch>
        </p:blipFill>
        <p:spPr>
          <a:xfrm>
            <a:off x="8087028" y="1669352"/>
            <a:ext cx="3878125" cy="3892512"/>
          </a:xfrm>
          <a:prstGeom prst="rect">
            <a:avLst/>
          </a:prstGeom>
          <a:ln w="12700">
            <a:miter lim="400000"/>
          </a:ln>
        </p:spPr>
      </p:pic>
      <p:sp>
        <p:nvSpPr>
          <p:cNvPr id="904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05" name="Снимок экрана 2020-05-29 в 17.30.13.png" descr="Снимок экрана 2020-05-29 в 17.30.13.png"/>
          <p:cNvPicPr>
            <a:picLocks noChangeAspect="1"/>
          </p:cNvPicPr>
          <p:nvPr/>
        </p:nvPicPr>
        <p:blipFill>
          <a:blip r:embed="rId4">
            <a:extLst/>
          </a:blip>
          <a:srcRect l="277" t="3092" r="277" b="0"/>
          <a:stretch>
            <a:fillRect/>
          </a:stretch>
        </p:blipFill>
        <p:spPr>
          <a:xfrm>
            <a:off x="8013011" y="5708807"/>
            <a:ext cx="4026460" cy="40101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05408">
              <a:defRPr sz="4760"/>
            </a:lvl1pPr>
          </a:lstStyle>
          <a:p>
            <a:pPr/>
            <a:r>
              <a:t>Мониторинг на примере итогов 2018-2019  учебного года </a:t>
            </a:r>
          </a:p>
        </p:txBody>
      </p:sp>
      <p:pic>
        <p:nvPicPr>
          <p:cNvPr id="908" name="Рисунок 6" descr="Рисунок 6"/>
          <p:cNvPicPr>
            <a:picLocks noChangeAspect="1"/>
          </p:cNvPicPr>
          <p:nvPr/>
        </p:nvPicPr>
        <p:blipFill>
          <a:blip r:embed="rId2">
            <a:extLst/>
          </a:blip>
          <a:srcRect l="4497" t="9048" r="26554" b="12086"/>
          <a:stretch>
            <a:fillRect/>
          </a:stretch>
        </p:blipFill>
        <p:spPr>
          <a:xfrm>
            <a:off x="6790868" y="2600634"/>
            <a:ext cx="4710924" cy="4403690"/>
          </a:xfrm>
          <a:prstGeom prst="rect">
            <a:avLst/>
          </a:prstGeom>
          <a:ln w="12700">
            <a:miter lim="400000"/>
          </a:ln>
        </p:spPr>
      </p:pic>
      <p:sp>
        <p:nvSpPr>
          <p:cNvPr id="909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0" name="Рисунок 5" descr="Рисунок 5"/>
          <p:cNvPicPr>
            <a:picLocks noChangeAspect="1"/>
          </p:cNvPicPr>
          <p:nvPr/>
        </p:nvPicPr>
        <p:blipFill>
          <a:blip r:embed="rId3">
            <a:extLst/>
          </a:blip>
          <a:srcRect l="4851" t="8535" r="27823" b="12242"/>
          <a:stretch>
            <a:fillRect/>
          </a:stretch>
        </p:blipFill>
        <p:spPr>
          <a:xfrm>
            <a:off x="970949" y="2600634"/>
            <a:ext cx="4710925" cy="4506102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911" name="Таблица 8"/>
          <p:cNvGraphicFramePr/>
          <p:nvPr/>
        </p:nvGraphicFramePr>
        <p:xfrm>
          <a:off x="300946" y="7691191"/>
          <a:ext cx="14232171" cy="1219201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028737"/>
                <a:gridCol w="653075"/>
                <a:gridCol w="807089"/>
                <a:gridCol w="831166"/>
                <a:gridCol w="889639"/>
                <a:gridCol w="960613"/>
                <a:gridCol w="921050"/>
                <a:gridCol w="1025693"/>
                <a:gridCol w="977869"/>
                <a:gridCol w="1049175"/>
                <a:gridCol w="708920"/>
                <a:gridCol w="1549876"/>
              </a:tblGrid>
              <a:tr h="253215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тип проекта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0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3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4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5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6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7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8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9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10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н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000"/>
                        <a:t>Общий итог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814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исследовательский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 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 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7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7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20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43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814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программный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 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17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16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26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20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117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31814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Общий итог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5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22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20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23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33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40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200"/>
                        <a:t>14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160</a:t>
                      </a:r>
                    </a:p>
                  </a:txBody>
                  <a:tcPr marL="9525" marR="9525" marT="9525" marB="9525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12" name="Соотношение типов проектов и итоговых оценок:"/>
          <p:cNvSpPr txBox="1"/>
          <p:nvPr/>
        </p:nvSpPr>
        <p:spPr>
          <a:xfrm>
            <a:off x="860574" y="2044706"/>
            <a:ext cx="6713511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Соотношение типов проектов и итоговых оценок: 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105408">
              <a:defRPr sz="4760"/>
            </a:lvl1pPr>
          </a:lstStyle>
          <a:p>
            <a:pPr/>
            <a:r>
              <a:t>Мониторинг на примере итогов 2018-2019  учебного года </a:t>
            </a:r>
          </a:p>
        </p:txBody>
      </p:sp>
      <p:sp>
        <p:nvSpPr>
          <p:cNvPr id="915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16" name="Рисунок 2" descr="Рисунок 2"/>
          <p:cNvPicPr>
            <a:picLocks noChangeAspect="1"/>
          </p:cNvPicPr>
          <p:nvPr/>
        </p:nvPicPr>
        <p:blipFill>
          <a:blip r:embed="rId2">
            <a:extLst/>
          </a:blip>
          <a:srcRect l="0" t="9145" r="0" b="0"/>
          <a:stretch>
            <a:fillRect/>
          </a:stretch>
        </p:blipFill>
        <p:spPr>
          <a:xfrm>
            <a:off x="1063695" y="3555004"/>
            <a:ext cx="10877420" cy="5018158"/>
          </a:xfrm>
          <a:prstGeom prst="rect">
            <a:avLst/>
          </a:prstGeom>
          <a:ln w="12700">
            <a:miter lim="400000"/>
          </a:ln>
        </p:spPr>
      </p:pic>
      <p:sp>
        <p:nvSpPr>
          <p:cNvPr id="917" name="Соотношение места работы ментора и итоговых оценок"/>
          <p:cNvSpPr txBox="1"/>
          <p:nvPr/>
        </p:nvSpPr>
        <p:spPr>
          <a:xfrm>
            <a:off x="991936" y="2521891"/>
            <a:ext cx="7421932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Соотношение места работы ментора и итоговых оценок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" name="Рисунок 9" descr="Рисунок 9"/>
          <p:cNvPicPr>
            <a:picLocks noChangeAspect="1"/>
          </p:cNvPicPr>
          <p:nvPr/>
        </p:nvPicPr>
        <p:blipFill>
          <a:blip r:embed="rId2">
            <a:alphaModFix amt="10018"/>
            <a:extLst/>
          </a:blip>
          <a:srcRect l="0" t="0" r="0" b="38370"/>
          <a:stretch>
            <a:fillRect/>
          </a:stretch>
        </p:blipFill>
        <p:spPr>
          <a:xfrm>
            <a:off x="-330837" y="125676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738" name="CDIO – концепция-ориентир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CDIO – концепция-ориентир</a:t>
            </a:r>
          </a:p>
        </p:txBody>
      </p:sp>
      <p:sp>
        <p:nvSpPr>
          <p:cNvPr id="739" name="В соответствии с концепцией CDIO образовательные программы и технологии их реализации должны быть нацелены на подготовку инженеров, способных обеспечивать сопровождение комплексных инженерных продуктов, процессов и систем в современной среде на протяжени"/>
          <p:cNvSpPr txBox="1"/>
          <p:nvPr>
            <p:ph type="body" idx="1"/>
          </p:nvPr>
        </p:nvSpPr>
        <p:spPr>
          <a:xfrm>
            <a:off x="455909" y="2058501"/>
            <a:ext cx="12092982" cy="7205817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FontTx/>
              <a:buNone/>
              <a:defRPr sz="3200"/>
            </a:pPr>
            <a:r>
              <a:t>В соответствии с концепцией CDIO образовательные программы и технологии их реализации должны быть нацелены на подготовку инженеров, </a:t>
            </a:r>
            <a:r>
              <a:rPr b="1"/>
              <a:t>способных обеспечивать сопровождение комплексных инженерных продуктов</a:t>
            </a:r>
            <a:r>
              <a:t>, процессов и систем в современной среде на протяжении </a:t>
            </a:r>
            <a:r>
              <a:rPr b="1"/>
              <a:t>всего жизненного цикла</a:t>
            </a:r>
            <a:r>
              <a:t>: 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3200"/>
            </a:pPr>
          </a:p>
          <a:p>
            <a:pPr marL="0" indent="0" algn="ctr">
              <a:spcBef>
                <a:spcPts val="0"/>
              </a:spcBef>
              <a:buSzTx/>
              <a:buFontTx/>
              <a:buNone/>
              <a:defRPr b="1" sz="3200"/>
            </a:pPr>
            <a:r>
              <a:t>планировать (Conceive) – проектировать (Design) – производить (Implement) – применять (Operate)</a:t>
            </a:r>
          </a:p>
          <a:p>
            <a:pPr marL="0" indent="0">
              <a:spcBef>
                <a:spcPts val="0"/>
              </a:spcBef>
              <a:buSzTx/>
              <a:buFontTx/>
              <a:buNone/>
              <a:defRPr sz="3200"/>
            </a:pPr>
          </a:p>
          <a:p>
            <a:pPr marL="0" indent="0">
              <a:spcBef>
                <a:spcPts val="0"/>
              </a:spcBef>
              <a:buSzTx/>
              <a:buFontTx/>
              <a:buNone/>
              <a:defRPr sz="3200"/>
            </a:pPr>
            <a:r>
              <a:t>По сути, концепция CDIO представляет собой комплексный интегративный подход к организации образовательного процесса и формированию соответствующей университетской среды для подготовки нового поколения инженерной элиты</a:t>
            </a:r>
          </a:p>
        </p:txBody>
      </p:sp>
      <p:sp>
        <p:nvSpPr>
          <p:cNvPr id="740" name="Прямоугольник"/>
          <p:cNvSpPr/>
          <p:nvPr/>
        </p:nvSpPr>
        <p:spPr>
          <a:xfrm>
            <a:off x="589587" y="4900697"/>
            <a:ext cx="11991994" cy="1521426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lIns="65023" tIns="65023" rIns="65023" bIns="65023" anchor="ctr"/>
          <a:lstStyle/>
          <a:p>
            <a:pPr/>
          </a:p>
        </p:txBody>
      </p:sp>
      <p:sp>
        <p:nvSpPr>
          <p:cNvPr id="741" name="Номер слайда"/>
          <p:cNvSpPr txBox="1"/>
          <p:nvPr>
            <p:ph type="sldNum" sz="quarter" idx="4294967295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35455">
              <a:defRPr sz="4750"/>
            </a:lvl1pPr>
          </a:lstStyle>
          <a:p>
            <a:pPr/>
            <a:r>
              <a:t>Мониторинг на примере итогов 2018-2019  учебного года </a:t>
            </a:r>
          </a:p>
        </p:txBody>
      </p:sp>
      <p:sp>
        <p:nvSpPr>
          <p:cNvPr id="920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921" name="Таблица 4"/>
          <p:cNvGraphicFramePr/>
          <p:nvPr/>
        </p:nvGraphicFramePr>
        <p:xfrm>
          <a:off x="356363" y="2623749"/>
          <a:ext cx="6189098" cy="549366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61397"/>
                <a:gridCol w="301930"/>
                <a:gridCol w="287430"/>
                <a:gridCol w="291930"/>
                <a:gridCol w="394884"/>
                <a:gridCol w="394884"/>
                <a:gridCol w="394884"/>
                <a:gridCol w="394884"/>
                <a:gridCol w="394884"/>
                <a:gridCol w="394884"/>
                <a:gridCol w="394884"/>
                <a:gridCol w="769518"/>
              </a:tblGrid>
              <a:tr h="576839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Руководитель проекта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0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5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6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8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9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10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н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Общий итог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Барашев И.А.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6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Верещагин Н.К.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Волгин К. И.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Вялый М.Н.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Громов В.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Евстропов Г.О.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Козачинский А. Н.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Коновалов Д. В.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Красавина А. К.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Курынин Р. В.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Лисенков И.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Макаров И.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8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Миловидов А. Н.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Михайловский Н. Э.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Никитин А.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30650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Носов Д.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22" name="Таблица 5"/>
          <p:cNvGraphicFramePr/>
          <p:nvPr/>
        </p:nvGraphicFramePr>
        <p:xfrm>
          <a:off x="6889249" y="2593028"/>
          <a:ext cx="5752477" cy="6349558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484870"/>
                <a:gridCol w="237062"/>
                <a:gridCol w="366969"/>
                <a:gridCol w="366969"/>
                <a:gridCol w="366969"/>
                <a:gridCol w="366969"/>
                <a:gridCol w="366969"/>
                <a:gridCol w="366969"/>
                <a:gridCol w="366969"/>
                <a:gridCol w="366969"/>
                <a:gridCol w="366969"/>
                <a:gridCol w="715119"/>
              </a:tblGrid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Павлочев Н.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Панов А. И.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Паринов А.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Печенкин А.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Подольский В. В.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Попов С. Е.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Родригес З.Р.А.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9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Романенко А.А.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Савостьянов А. С.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Самоненко И. Ю.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Сапрыкин А.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Сапунов Н.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Симагин Д. А.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Трушин Д. В.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Черешнев Р. И.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Чернов А. В.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Чижов М. М.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Шаповал А.Б.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5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7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Широкова К.В.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Шканаев А. Ю.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Яковлев К. С.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 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288038">
                <a:tc>
                  <a:txBody>
                    <a:bodyPr/>
                    <a:lstStyle/>
                    <a:p>
                      <a:pPr algn="l">
                        <a:defRPr sz="1800"/>
                      </a:pPr>
                      <a:r>
                        <a:rPr sz="1600"/>
                        <a:t>Общий итог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5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22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20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23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33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40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14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600"/>
                        <a:t>160</a:t>
                      </a:r>
                    </a:p>
                  </a:txBody>
                  <a:tcPr marL="5547" marR="5547" marT="5547" marB="5547" anchor="b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923" name="Менторы и распределение оценок"/>
          <p:cNvSpPr txBox="1"/>
          <p:nvPr/>
        </p:nvSpPr>
        <p:spPr>
          <a:xfrm>
            <a:off x="283881" y="1913141"/>
            <a:ext cx="4669357" cy="498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/>
            <a:r>
              <a:t>Менторы и распределение оценок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5" name="Практики студентов ФКН"/>
          <p:cNvSpPr txBox="1"/>
          <p:nvPr>
            <p:ph type="title"/>
          </p:nvPr>
        </p:nvSpPr>
        <p:spPr>
          <a:xfrm>
            <a:off x="650239" y="2840849"/>
            <a:ext cx="11704322" cy="324435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Практики студентов ФКН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7" name="Заголовок 1"/>
          <p:cNvSpPr txBox="1"/>
          <p:nvPr>
            <p:ph type="title"/>
          </p:nvPr>
        </p:nvSpPr>
        <p:spPr>
          <a:xfrm>
            <a:off x="627660" y="190202"/>
            <a:ext cx="11704322" cy="1625601"/>
          </a:xfrm>
          <a:prstGeom prst="rect">
            <a:avLst/>
          </a:prstGeom>
        </p:spPr>
        <p:txBody>
          <a:bodyPr/>
          <a:lstStyle/>
          <a:p>
            <a:pPr>
              <a:defRPr sz="5600"/>
            </a:pPr>
            <a:r>
              <a:t>Практики на ФКН</a:t>
            </a:r>
            <a:r>
              <a:t> (</a:t>
            </a:r>
            <a:r>
              <a:t>бакалавриат)</a:t>
            </a:r>
          </a:p>
        </p:txBody>
      </p:sp>
      <p:graphicFrame>
        <p:nvGraphicFramePr>
          <p:cNvPr id="928" name="Таблица 2"/>
          <p:cNvGraphicFramePr/>
          <p:nvPr/>
        </p:nvGraphicFramePr>
        <p:xfrm>
          <a:off x="759101" y="1996821"/>
          <a:ext cx="11762867" cy="691527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4569560"/>
                <a:gridCol w="1039865"/>
                <a:gridCol w="6143915"/>
              </a:tblGrid>
              <a:tr h="98399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Образовательная программа 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Курс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2800"/>
                        <a:t>Вид практики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905761">
                <a:tc rowSpan="3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  Прикладная математика и информатика 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1-2 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Учебная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0334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3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Производственная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95892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4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Преддипломная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03349">
                <a:tc rowSpan="4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Программная инженерия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Учебная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0334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2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Учебная (технологическая)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0334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3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Производственная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03349">
                <a:tc vMerge="1">
                  <a:tcPr/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4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Преддипломная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  <a:tr h="70334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400"/>
                        <a:t>Прикладной анализ данных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1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2800"/>
                        <a:t>Учебная практика</a:t>
                      </a:r>
                    </a:p>
                  </a:txBody>
                  <a:tcPr marL="7031" marR="7031" marT="7031" marB="7031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29" name="Рисунок 9" descr="Рисунок 9"/>
          <p:cNvPicPr>
            <a:picLocks noChangeAspect="1"/>
          </p:cNvPicPr>
          <p:nvPr/>
        </p:nvPicPr>
        <p:blipFill>
          <a:blip r:embed="rId2">
            <a:alphaModFix amt="9814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30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2" name="Рисунок 9" descr="Рисунок 9"/>
          <p:cNvPicPr>
            <a:picLocks noChangeAspect="1"/>
          </p:cNvPicPr>
          <p:nvPr/>
        </p:nvPicPr>
        <p:blipFill>
          <a:blip r:embed="rId2">
            <a:alphaModFix amt="10043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33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>
                <a:latin typeface="+mj-lt"/>
                <a:ea typeface="+mj-ea"/>
                <a:cs typeface="+mj-cs"/>
                <a:sym typeface="Helvetica"/>
              </a:defRPr>
            </a:lvl1pPr>
          </a:lstStyle>
          <a:p>
            <a:pPr/>
            <a:r>
              <a:t>Практики</a:t>
            </a:r>
          </a:p>
        </p:txBody>
      </p:sp>
      <p:sp>
        <p:nvSpPr>
          <p:cNvPr id="934" name="Текст 2"/>
          <p:cNvSpPr txBox="1"/>
          <p:nvPr>
            <p:ph type="body" idx="1"/>
          </p:nvPr>
        </p:nvSpPr>
        <p:spPr>
          <a:xfrm>
            <a:off x="638950" y="1906870"/>
            <a:ext cx="11704321" cy="6436926"/>
          </a:xfrm>
          <a:prstGeom prst="rect">
            <a:avLst/>
          </a:prstGeom>
        </p:spPr>
        <p:txBody>
          <a:bodyPr/>
          <a:lstStyle/>
          <a:p>
            <a:pPr marL="0" indent="0" defTabSz="1144422">
              <a:spcBef>
                <a:spcPts val="900"/>
              </a:spcBef>
              <a:buSzTx/>
              <a:buNone/>
              <a:defRPr b="1" sz="3696"/>
            </a:pPr>
            <a:r>
              <a:t>Цель студентов: </a:t>
            </a:r>
          </a:p>
          <a:p>
            <a:pPr marL="395277" indent="-395277" defTabSz="1144422">
              <a:spcBef>
                <a:spcPts val="900"/>
              </a:spcBef>
              <a:buFontTx/>
              <a:buChar char="‣"/>
              <a:defRPr b="1" sz="3696"/>
            </a:pPr>
            <a:r>
              <a:rPr b="0"/>
              <a:t>получение практических навыков и опыта работы в индустрии</a:t>
            </a:r>
            <a:endParaRPr b="0"/>
          </a:p>
          <a:p>
            <a:pPr marL="0" indent="0" defTabSz="1144422">
              <a:spcBef>
                <a:spcPts val="900"/>
              </a:spcBef>
              <a:buSzTx/>
              <a:buNone/>
              <a:defRPr b="1" sz="3696"/>
            </a:pPr>
            <a:r>
              <a:t>Задачи ЦППР:</a:t>
            </a:r>
          </a:p>
          <a:p>
            <a:pPr marL="422452" indent="-422452" defTabSz="1144422">
              <a:spcBef>
                <a:spcPts val="700"/>
              </a:spcBef>
              <a:buChar char="‣"/>
              <a:defRPr sz="3696"/>
            </a:pPr>
            <a:r>
              <a:t>Организация собраний по проведению практик и стажировок </a:t>
            </a:r>
          </a:p>
          <a:p>
            <a:pPr marL="422452" indent="-422452" defTabSz="1144422">
              <a:spcBef>
                <a:spcPts val="700"/>
              </a:spcBef>
              <a:buChar char="‣"/>
              <a:defRPr sz="3696"/>
            </a:pPr>
            <a:r>
              <a:t>Заключение договоров и соглашений о сотрудничестве с работодателями </a:t>
            </a:r>
          </a:p>
          <a:p>
            <a:pPr marL="422452" indent="-422452" defTabSz="1144422">
              <a:spcBef>
                <a:spcPts val="700"/>
              </a:spcBef>
              <a:buChar char="‣"/>
              <a:defRPr sz="3696"/>
            </a:pPr>
            <a:r>
              <a:t>Методическая поддержка проведения практик на образовательных программах ФКН</a:t>
            </a:r>
          </a:p>
        </p:txBody>
      </p:sp>
      <p:sp>
        <p:nvSpPr>
          <p:cNvPr id="935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7" name="Рисунок 9" descr="Рисунок 9"/>
          <p:cNvPicPr>
            <a:picLocks noChangeAspect="1"/>
          </p:cNvPicPr>
          <p:nvPr/>
        </p:nvPicPr>
        <p:blipFill>
          <a:blip r:embed="rId2">
            <a:alphaModFix amt="1014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38" name="Прямоугольник 11"/>
          <p:cNvSpPr txBox="1"/>
          <p:nvPr/>
        </p:nvSpPr>
        <p:spPr>
          <a:xfrm>
            <a:off x="268401" y="447281"/>
            <a:ext cx="12364142" cy="18592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defRPr sz="5600">
                <a:latin typeface="+mj-lt"/>
                <a:ea typeface="+mj-ea"/>
                <a:cs typeface="+mj-cs"/>
                <a:sym typeface="Helvetica"/>
              </a:defRPr>
            </a:pPr>
            <a:r>
              <a:rPr>
                <a:latin typeface="+mn-lt"/>
                <a:ea typeface="+mn-ea"/>
                <a:cs typeface="+mn-cs"/>
                <a:sym typeface="Calibri"/>
              </a:rPr>
              <a:t>Собрания</a:t>
            </a:r>
            <a:r>
              <a:rPr b="1">
                <a:latin typeface="+mn-lt"/>
                <a:ea typeface="+mn-ea"/>
                <a:cs typeface="+mn-cs"/>
                <a:sym typeface="Calibri"/>
              </a:rPr>
              <a:t> </a:t>
            </a:r>
            <a:r>
              <a:rPr>
                <a:latin typeface="+mn-lt"/>
                <a:ea typeface="+mn-ea"/>
                <a:cs typeface="+mn-cs"/>
                <a:sym typeface="Calibri"/>
              </a:rPr>
              <a:t>по организации практик</a:t>
            </a:r>
            <a:br/>
          </a:p>
        </p:txBody>
      </p:sp>
      <p:sp>
        <p:nvSpPr>
          <p:cNvPr id="939" name="Объект 1"/>
          <p:cNvSpPr txBox="1"/>
          <p:nvPr/>
        </p:nvSpPr>
        <p:spPr>
          <a:xfrm>
            <a:off x="306640" y="8224136"/>
            <a:ext cx="5585574" cy="9865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8" tIns="48768" rIns="48768" bIns="48768">
            <a:spAutoFit/>
          </a:bodyPr>
          <a:lstStyle>
            <a:lvl1pPr>
              <a:spcBef>
                <a:spcPts val="800"/>
              </a:spcBef>
              <a:defRPr sz="2800"/>
            </a:lvl1pPr>
          </a:lstStyle>
          <a:p>
            <a:pPr/>
            <a:r>
              <a:t>Все презентации доступны студентам на сайте ЦППР. </a:t>
            </a:r>
          </a:p>
        </p:txBody>
      </p:sp>
      <p:sp>
        <p:nvSpPr>
          <p:cNvPr id="940" name="Объект 1"/>
          <p:cNvSpPr txBox="1"/>
          <p:nvPr/>
        </p:nvSpPr>
        <p:spPr>
          <a:xfrm>
            <a:off x="182069" y="2851822"/>
            <a:ext cx="6264099" cy="53011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8768" tIns="48768" rIns="48768" bIns="48768">
            <a:spAutoFit/>
          </a:bodyPr>
          <a:lstStyle/>
          <a:p>
            <a:pPr>
              <a:spcBef>
                <a:spcPts val="800"/>
              </a:spcBef>
              <a:defRPr sz="2800"/>
            </a:pPr>
            <a:r>
              <a:t>2019: 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>
              <a:spcBef>
                <a:spcPts val="800"/>
              </a:spcBef>
              <a:defRPr sz="2800"/>
            </a:pPr>
            <a:r>
              <a:t>02 </a:t>
            </a:r>
            <a:r>
              <a:t>апреля (9 компаний)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>
              <a:spcBef>
                <a:spcPts val="800"/>
              </a:spcBef>
              <a:defRPr sz="2800"/>
            </a:pPr>
            <a:r>
              <a:t>22 апреля (8 компаний)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>
              <a:spcBef>
                <a:spcPts val="800"/>
              </a:spcBef>
              <a:defRPr sz="2800"/>
            </a:pPr>
            <a:r>
              <a:t>16 мая      (11 компаний)</a:t>
            </a:r>
          </a:p>
          <a:p>
            <a:pPr>
              <a:spcBef>
                <a:spcPts val="800"/>
              </a:spcBef>
              <a:defRPr sz="2800"/>
            </a:pPr>
            <a:r>
              <a:t>Компании рассказали: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 lvl="1" marL="1000125" indent="-640080">
              <a:spcBef>
                <a:spcPts val="800"/>
              </a:spcBef>
              <a:buSzPct val="100000"/>
              <a:buChar char="‣"/>
              <a:defRPr sz="2800"/>
            </a:pPr>
            <a:r>
              <a:t>об основных направлениях работы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 lvl="1" marL="1000125" indent="-640080">
              <a:spcBef>
                <a:spcPts val="800"/>
              </a:spcBef>
              <a:buSzPct val="100000"/>
              <a:buChar char="‣"/>
              <a:defRPr sz="2800"/>
            </a:pPr>
            <a:r>
              <a:t>о задачах для студентов на практике / стажировке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 lvl="1" marL="1000125" indent="-640080">
              <a:spcBef>
                <a:spcPts val="800"/>
              </a:spcBef>
              <a:buSzPct val="100000"/>
              <a:buChar char="‣"/>
              <a:defRPr sz="2800"/>
            </a:pPr>
            <a:r>
              <a:t> о том, как попасть на практику</a:t>
            </a:r>
          </a:p>
        </p:txBody>
      </p:sp>
      <p:sp>
        <p:nvSpPr>
          <p:cNvPr id="941" name="Прямоугольник 5"/>
          <p:cNvSpPr txBox="1"/>
          <p:nvPr/>
        </p:nvSpPr>
        <p:spPr>
          <a:xfrm>
            <a:off x="228998" y="2040510"/>
            <a:ext cx="4123752" cy="4756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>
              <a:def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Arial"/>
                <a:ea typeface="Arial"/>
                <a:cs typeface="Arial"/>
                <a:sym typeface="Arial"/>
                <a:hlinkClick r:id="rId3" invalidUrl="" action="" tgtFrame="" tooltip="" history="1" highlightClick="0" endSnd="0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https://cs.hse.ru/cppr/practice</a:t>
            </a:r>
          </a:p>
        </p:txBody>
      </p:sp>
      <p:pic>
        <p:nvPicPr>
          <p:cNvPr id="942" name="image13.jpeg" descr="image13.jpeg"/>
          <p:cNvPicPr>
            <a:picLocks noChangeAspect="1"/>
          </p:cNvPicPr>
          <p:nvPr/>
        </p:nvPicPr>
        <p:blipFill>
          <a:blip r:embed="rId4">
            <a:extLst/>
          </a:blip>
          <a:srcRect l="13163" t="12695" r="37998" b="0"/>
          <a:stretch>
            <a:fillRect/>
          </a:stretch>
        </p:blipFill>
        <p:spPr>
          <a:xfrm>
            <a:off x="6403365" y="2177441"/>
            <a:ext cx="6351321" cy="7046685"/>
          </a:xfrm>
          <a:prstGeom prst="rect">
            <a:avLst/>
          </a:prstGeom>
          <a:ln w="63500">
            <a:solidFill>
              <a:srgbClr val="FFFC79"/>
            </a:solidFill>
            <a:miter lim="400000"/>
          </a:ln>
        </p:spPr>
      </p:pic>
      <p:sp>
        <p:nvSpPr>
          <p:cNvPr id="943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5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140" y="974292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46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Договоры на проведение практики</a:t>
            </a:r>
          </a:p>
        </p:txBody>
      </p:sp>
      <p:sp>
        <p:nvSpPr>
          <p:cNvPr id="947" name="Текст 2"/>
          <p:cNvSpPr txBox="1"/>
          <p:nvPr>
            <p:ph type="body" idx="1"/>
          </p:nvPr>
        </p:nvSpPr>
        <p:spPr>
          <a:xfrm>
            <a:off x="768773" y="1964796"/>
            <a:ext cx="11704321" cy="5120570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sz="4200"/>
            </a:pPr>
            <a:r>
              <a:t>2018 г. – 84 договора</a:t>
            </a:r>
          </a:p>
          <a:p>
            <a:pPr marL="0" indent="0">
              <a:buSzTx/>
              <a:buNone/>
              <a:defRPr sz="4200"/>
            </a:pPr>
            <a:r>
              <a:t>2019 г. – 105 договоров (+62 договора продолжают действовать)</a:t>
            </a:r>
          </a:p>
        </p:txBody>
      </p:sp>
      <p:pic>
        <p:nvPicPr>
          <p:cNvPr id="948" name="Рисунок 4" descr="Рисунок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9594" y="4667577"/>
            <a:ext cx="1532067" cy="451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949" name="Рисунок 5" descr="Рисунок 5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7899" y="6684166"/>
            <a:ext cx="2874016" cy="923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50" name="Рисунок 6" descr="Рисунок 6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1338353" y="7517813"/>
            <a:ext cx="1073666" cy="116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1" name="Рисунок 7" descr="Рисунок 7"/>
          <p:cNvPicPr>
            <a:picLocks noChangeAspect="1"/>
          </p:cNvPicPr>
          <p:nvPr/>
        </p:nvPicPr>
        <p:blipFill>
          <a:blip r:embed="rId6">
            <a:extLst/>
          </a:blip>
          <a:srcRect l="0" t="31355" r="0" b="0"/>
          <a:stretch>
            <a:fillRect/>
          </a:stretch>
        </p:blipFill>
        <p:spPr>
          <a:xfrm>
            <a:off x="10757982" y="3175386"/>
            <a:ext cx="2234558" cy="4508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52" name="Рисунок 8" descr="Рисунок 8"/>
          <p:cNvPicPr>
            <a:picLocks noChangeAspect="1"/>
          </p:cNvPicPr>
          <p:nvPr/>
        </p:nvPicPr>
        <p:blipFill>
          <a:blip r:embed="rId7">
            <a:extLst/>
          </a:blip>
          <a:srcRect l="0" t="0" r="0" b="5787"/>
          <a:stretch>
            <a:fillRect/>
          </a:stretch>
        </p:blipFill>
        <p:spPr>
          <a:xfrm>
            <a:off x="353234" y="8275263"/>
            <a:ext cx="2504196" cy="547392"/>
          </a:xfrm>
          <a:prstGeom prst="rect">
            <a:avLst/>
          </a:prstGeom>
          <a:ln w="12700">
            <a:miter lim="400000"/>
          </a:ln>
        </p:spPr>
      </p:pic>
      <p:pic>
        <p:nvPicPr>
          <p:cNvPr id="953" name="Рисунок 9" descr="Рисунок 9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410317" y="8682755"/>
            <a:ext cx="1491952" cy="748308"/>
          </a:xfrm>
          <a:prstGeom prst="rect">
            <a:avLst/>
          </a:prstGeom>
          <a:ln w="12700">
            <a:miter lim="400000"/>
          </a:ln>
        </p:spPr>
      </p:pic>
      <p:pic>
        <p:nvPicPr>
          <p:cNvPr id="954" name="Рисунок 10" descr="Рисунок 10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468140" y="6714703"/>
            <a:ext cx="2874017" cy="862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5" name="Рисунок 11" descr="Рисунок 11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0407591" y="5380875"/>
            <a:ext cx="2427190" cy="618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6" name="Рисунок 12" descr="Рисунок 12"/>
          <p:cNvPicPr>
            <a:picLocks noChangeAspect="1"/>
          </p:cNvPicPr>
          <p:nvPr/>
        </p:nvPicPr>
        <p:blipFill>
          <a:blip r:embed="rId11">
            <a:extLst/>
          </a:blip>
          <a:srcRect l="0" t="0" r="2" b="2"/>
          <a:stretch>
            <a:fillRect/>
          </a:stretch>
        </p:blipFill>
        <p:spPr>
          <a:xfrm>
            <a:off x="3073155" y="4711934"/>
            <a:ext cx="5973367" cy="39862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402" y="0"/>
                </a:moveTo>
                <a:cubicBezTo>
                  <a:pt x="1076" y="0"/>
                  <a:pt x="0" y="1612"/>
                  <a:pt x="0" y="3600"/>
                </a:cubicBezTo>
                <a:lnTo>
                  <a:pt x="0" y="18000"/>
                </a:lnTo>
                <a:cubicBezTo>
                  <a:pt x="0" y="19988"/>
                  <a:pt x="1076" y="21600"/>
                  <a:pt x="2402" y="21600"/>
                </a:cubicBezTo>
                <a:lnTo>
                  <a:pt x="19198" y="21600"/>
                </a:lnTo>
                <a:cubicBezTo>
                  <a:pt x="20524" y="21600"/>
                  <a:pt x="21600" y="19988"/>
                  <a:pt x="21600" y="18000"/>
                </a:cubicBezTo>
                <a:lnTo>
                  <a:pt x="21600" y="3600"/>
                </a:lnTo>
                <a:cubicBezTo>
                  <a:pt x="21600" y="1612"/>
                  <a:pt x="20524" y="0"/>
                  <a:pt x="19198" y="0"/>
                </a:cubicBezTo>
                <a:lnTo>
                  <a:pt x="2402" y="0"/>
                </a:ln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01600" dist="50800" dir="7800000">
              <a:srgbClr val="000000">
                <a:alpha val="40000"/>
              </a:srgbClr>
            </a:outerShdw>
          </a:effectLst>
        </p:spPr>
      </p:pic>
      <p:pic>
        <p:nvPicPr>
          <p:cNvPr id="957" name="Picture 2" descr="Picture 2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3593041" y="8975508"/>
            <a:ext cx="1917469" cy="648557"/>
          </a:xfrm>
          <a:prstGeom prst="rect">
            <a:avLst/>
          </a:prstGeom>
          <a:ln w="12700">
            <a:miter lim="400000"/>
          </a:ln>
        </p:spPr>
      </p:pic>
      <p:pic>
        <p:nvPicPr>
          <p:cNvPr id="958" name="Picture 4" descr="Picture 4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9592700" y="3842162"/>
            <a:ext cx="858413" cy="862205"/>
          </a:xfrm>
          <a:prstGeom prst="rect">
            <a:avLst/>
          </a:prstGeom>
          <a:ln w="12700">
            <a:miter lim="400000"/>
          </a:ln>
        </p:spPr>
      </p:pic>
      <p:pic>
        <p:nvPicPr>
          <p:cNvPr id="959" name="Picture 6" descr="Picture 6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10089508" y="1973972"/>
            <a:ext cx="1200690" cy="9232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60" name="Picture 8" descr="Picture 8"/>
          <p:cNvPicPr>
            <a:picLocks noChangeAspect="1"/>
          </p:cNvPicPr>
          <p:nvPr/>
        </p:nvPicPr>
        <p:blipFill>
          <a:blip r:embed="rId15">
            <a:extLst/>
          </a:blip>
          <a:srcRect l="9594" t="20608" r="6145" b="18990"/>
          <a:stretch>
            <a:fillRect/>
          </a:stretch>
        </p:blipFill>
        <p:spPr>
          <a:xfrm>
            <a:off x="948547" y="5653021"/>
            <a:ext cx="1313726" cy="851617"/>
          </a:xfrm>
          <a:prstGeom prst="rect">
            <a:avLst/>
          </a:prstGeom>
          <a:ln w="12700">
            <a:miter lim="400000"/>
          </a:ln>
        </p:spPr>
      </p:pic>
      <p:sp>
        <p:nvSpPr>
          <p:cNvPr id="961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2700">
              <a:tabLst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4000"/>
            </a:lvl1pPr>
          </a:lstStyle>
          <a:p>
            <a:pPr/>
            <a:r>
              <a:t>Количество студентов на практике летом 2019 года в компаниях ИТ-индустрии</a:t>
            </a:r>
          </a:p>
        </p:txBody>
      </p:sp>
      <p:sp>
        <p:nvSpPr>
          <p:cNvPr id="964" name="Текст 2"/>
          <p:cNvSpPr txBox="1"/>
          <p:nvPr>
            <p:ph type="body" idx="1"/>
          </p:nvPr>
        </p:nvSpPr>
        <p:spPr>
          <a:xfrm>
            <a:off x="650239" y="2275840"/>
            <a:ext cx="11704322" cy="6436926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graphicFrame>
        <p:nvGraphicFramePr>
          <p:cNvPr id="965" name="Таблица 4"/>
          <p:cNvGraphicFramePr/>
          <p:nvPr/>
        </p:nvGraphicFramePr>
        <p:xfrm>
          <a:off x="651933" y="2051704"/>
          <a:ext cx="12289367" cy="9485320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5762095"/>
                <a:gridCol w="1587632"/>
                <a:gridCol w="1562496"/>
                <a:gridCol w="1508323"/>
                <a:gridCol w="1280384"/>
              </a:tblGrid>
              <a:tr h="49318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400"/>
                        <a:t>Компания 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БПИ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БПМИ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Магистратура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/>
                        <a:t>Всего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67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ООО “ЯНДЕКС”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30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90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130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287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ООО “Тинькофф Центр Разработки” 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16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8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3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27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67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ИППИ РАН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5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19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67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ПАО “Сбербанк”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13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67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ООО “Аби Продакшн”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7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13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408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ОЗОН (“Интернет-решения”)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3805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АО “Лаборатория Касперского”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3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67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ИСП РАН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9653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ООО “Исследовательский центр Самсунг”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4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4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46750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ООО “Акронис”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6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92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Группа АйБи Сервис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4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92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ООО “САС Институт”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1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2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4 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  <a:tr h="5925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b="1" sz="2400"/>
                        <a:t>КРОК Инкорпорейтед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3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0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defRPr sz="1800"/>
                      </a:pPr>
                      <a:r>
                        <a:rPr sz="2400"/>
                        <a:t>3</a:t>
                      </a:r>
                    </a:p>
                  </a:txBody>
                  <a:tcPr marL="43254" marR="43254" marT="43254" marB="43254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966" name="Рисунок 9" descr="Рисунок 9"/>
          <p:cNvPicPr>
            <a:picLocks noChangeAspect="1"/>
          </p:cNvPicPr>
          <p:nvPr/>
        </p:nvPicPr>
        <p:blipFill>
          <a:blip r:embed="rId2">
            <a:alphaModFix amt="9606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67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9" name="Рисунок 9" descr="Рисунок 9"/>
          <p:cNvPicPr>
            <a:picLocks noChangeAspect="1"/>
          </p:cNvPicPr>
          <p:nvPr/>
        </p:nvPicPr>
        <p:blipFill>
          <a:blip r:embed="rId2">
            <a:alphaModFix amt="10177"/>
            <a:extLst/>
          </a:blip>
          <a:srcRect l="0" t="0" r="0" b="38370"/>
          <a:stretch>
            <a:fillRect/>
          </a:stretch>
        </p:blipFill>
        <p:spPr>
          <a:xfrm>
            <a:off x="-330837" y="125676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70" name="Пример: практика в «Яндексе» летом 2019 года"/>
          <p:cNvSpPr txBox="1"/>
          <p:nvPr>
            <p:ph type="title"/>
          </p:nvPr>
        </p:nvSpPr>
        <p:spPr>
          <a:xfrm>
            <a:off x="650239" y="398061"/>
            <a:ext cx="11704322" cy="1033371"/>
          </a:xfrm>
          <a:prstGeom prst="rect">
            <a:avLst/>
          </a:prstGeom>
        </p:spPr>
        <p:txBody>
          <a:bodyPr/>
          <a:lstStyle>
            <a:lvl1pPr defTabSz="962355">
              <a:defRPr b="0" sz="4440"/>
            </a:lvl1pPr>
          </a:lstStyle>
          <a:p>
            <a:pPr/>
            <a:r>
              <a:t>Пример: практика в «Яндексе» летом 2019 года </a:t>
            </a:r>
          </a:p>
        </p:txBody>
      </p:sp>
      <p:sp>
        <p:nvSpPr>
          <p:cNvPr id="971" name="Примеры задач для стажеров из разных областей:…"/>
          <p:cNvSpPr txBox="1"/>
          <p:nvPr>
            <p:ph type="body" sz="half" idx="1"/>
          </p:nvPr>
        </p:nvSpPr>
        <p:spPr>
          <a:xfrm>
            <a:off x="7673354" y="1930469"/>
            <a:ext cx="4841200" cy="7386822"/>
          </a:xfrm>
          <a:prstGeom prst="rect">
            <a:avLst/>
          </a:prstGeom>
        </p:spPr>
        <p:txBody>
          <a:bodyPr/>
          <a:lstStyle/>
          <a:p>
            <a:pPr marL="0" indent="0" algn="ctr" defTabSz="845311">
              <a:spcBef>
                <a:spcPts val="700"/>
              </a:spcBef>
              <a:buSzTx/>
              <a:buFontTx/>
              <a:buNone/>
              <a:defRPr b="1" sz="2859"/>
            </a:pPr>
            <a:r>
              <a:t>Примеры задач для стажеров из разных областей: </a:t>
            </a:r>
          </a:p>
          <a:p>
            <a:pPr marL="306466" indent="-306466" defTabSz="845311">
              <a:spcBef>
                <a:spcPts val="700"/>
              </a:spcBef>
              <a:defRPr sz="2859"/>
            </a:pPr>
            <a:r>
              <a:t>Обучать бинарный классификатор</a:t>
            </a:r>
          </a:p>
          <a:p>
            <a:pPr marL="306466" indent="-306466" defTabSz="845311">
              <a:spcBef>
                <a:spcPts val="700"/>
              </a:spcBef>
              <a:defRPr sz="2859"/>
            </a:pPr>
            <a:r>
              <a:t>раскатывать конфигурации на 50+ миллионов пользователей</a:t>
            </a:r>
          </a:p>
          <a:p>
            <a:pPr marL="306466" indent="-306466" defTabSz="845311">
              <a:spcBef>
                <a:spcPts val="700"/>
              </a:spcBef>
              <a:defRPr sz="2859"/>
            </a:pPr>
            <a:r>
              <a:t>оптимизировать производительность браузера </a:t>
            </a:r>
          </a:p>
          <a:p>
            <a:pPr marL="306466" indent="-306466" defTabSz="845311">
              <a:spcBef>
                <a:spcPts val="700"/>
              </a:spcBef>
              <a:defRPr sz="2859"/>
            </a:pPr>
            <a:r>
              <a:t>добавить в существующий xml-файл что-то мелкое, но важное </a:t>
            </a:r>
          </a:p>
          <a:p>
            <a:pPr marL="306466" indent="-306466" defTabSz="845311">
              <a:spcBef>
                <a:spcPts val="700"/>
              </a:spcBef>
              <a:defRPr sz="2859"/>
            </a:pPr>
            <a:r>
              <a:t>и многое другое  </a:t>
            </a:r>
          </a:p>
        </p:txBody>
      </p:sp>
      <p:pic>
        <p:nvPicPr>
          <p:cNvPr id="972" name="Снимок экрана 2020-05-29 в 17.59.15.png" descr="Снимок экрана 2020-05-29 в 17.59.1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4926" y="1460252"/>
            <a:ext cx="7334573" cy="4080035"/>
          </a:xfrm>
          <a:prstGeom prst="rect">
            <a:avLst/>
          </a:prstGeom>
          <a:ln w="12700">
            <a:miter lim="400000"/>
          </a:ln>
        </p:spPr>
      </p:pic>
      <p:pic>
        <p:nvPicPr>
          <p:cNvPr id="973" name="Снимок экрана 2020-05-29 в 17.58.37.png" descr="Снимок экрана 2020-05-29 в 17.58.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5753" y="5568948"/>
            <a:ext cx="6972993" cy="39348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Центр практик и проектной работы"/>
          <p:cNvSpPr txBox="1"/>
          <p:nvPr>
            <p:ph type="title"/>
          </p:nvPr>
        </p:nvSpPr>
        <p:spPr>
          <a:xfrm>
            <a:off x="650239" y="2840849"/>
            <a:ext cx="11704322" cy="3244355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Центр практик и проектной работы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7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78" name="Title 1"/>
          <p:cNvSpPr txBox="1"/>
          <p:nvPr>
            <p:ph type="title"/>
          </p:nvPr>
        </p:nvSpPr>
        <p:spPr>
          <a:xfrm>
            <a:off x="650239" y="369870"/>
            <a:ext cx="11704322" cy="1178561"/>
          </a:xfrm>
          <a:prstGeom prst="rect">
            <a:avLst/>
          </a:prstGeom>
        </p:spPr>
        <p:txBody>
          <a:bodyPr/>
          <a:lstStyle>
            <a:lvl1pPr algn="l" defTabSz="1235455">
              <a:defRPr sz="5320"/>
            </a:lvl1pPr>
          </a:lstStyle>
          <a:p>
            <a:pPr/>
            <a:r>
              <a:t>Центр практик и проектной работы ФКН</a:t>
            </a:r>
          </a:p>
        </p:txBody>
      </p:sp>
      <p:sp>
        <p:nvSpPr>
          <p:cNvPr id="979" name="Content Placeholder 2"/>
          <p:cNvSpPr txBox="1"/>
          <p:nvPr>
            <p:ph type="body" sz="half" idx="1"/>
          </p:nvPr>
        </p:nvSpPr>
        <p:spPr>
          <a:xfrm>
            <a:off x="76447" y="1544957"/>
            <a:ext cx="12851905" cy="3054089"/>
          </a:xfrm>
          <a:prstGeom prst="rect">
            <a:avLst/>
          </a:prstGeom>
        </p:spPr>
        <p:txBody>
          <a:bodyPr/>
          <a:lstStyle/>
          <a:p>
            <a:pPr marL="0" indent="0" defTabSz="1118412">
              <a:spcBef>
                <a:spcPts val="700"/>
              </a:spcBef>
              <a:buSzTx/>
              <a:buNone/>
              <a:defRPr sz="3612"/>
            </a:pPr>
            <a:r>
              <a:t>Создан в декабре 2018 г.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https://cs.hse.ru/cppr/</a:t>
            </a:r>
            <a:r>
              <a:t> как учебно-вспомогательное подразделение ФКН. Наследник Тьюторского центра (с 2015).</a:t>
            </a:r>
          </a:p>
          <a:p>
            <a:pPr marL="0" indent="0" defTabSz="1118412">
              <a:spcBef>
                <a:spcPts val="700"/>
              </a:spcBef>
              <a:buSzTx/>
              <a:buNone/>
              <a:defRPr b="1" sz="3612"/>
            </a:pPr>
            <a:r>
              <a:t>Цель: построить новое, использовав опыт и все имеющиеся наработки</a:t>
            </a:r>
          </a:p>
        </p:txBody>
      </p:sp>
      <p:pic>
        <p:nvPicPr>
          <p:cNvPr id="980" name="Рисунок 1" descr="Рисунок 1"/>
          <p:cNvPicPr>
            <a:picLocks noChangeAspect="1"/>
          </p:cNvPicPr>
          <p:nvPr/>
        </p:nvPicPr>
        <p:blipFill>
          <a:blip r:embed="rId4">
            <a:extLst/>
          </a:blip>
          <a:srcRect l="0" t="10822" r="3202" b="53223"/>
          <a:stretch>
            <a:fillRect/>
          </a:stretch>
        </p:blipFill>
        <p:spPr>
          <a:xfrm>
            <a:off x="772159" y="4760958"/>
            <a:ext cx="11460453" cy="4588404"/>
          </a:xfrm>
          <a:prstGeom prst="rect">
            <a:avLst/>
          </a:prstGeom>
          <a:ln w="12700">
            <a:miter lim="400000"/>
          </a:ln>
        </p:spPr>
      </p:pic>
      <p:sp>
        <p:nvSpPr>
          <p:cNvPr id="981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3" name="Рисунок 9" descr="Рисунок 9"/>
          <p:cNvPicPr>
            <a:picLocks noChangeAspect="1"/>
          </p:cNvPicPr>
          <p:nvPr/>
        </p:nvPicPr>
        <p:blipFill>
          <a:blip r:embed="rId3">
            <a:alphaModFix amt="10177"/>
            <a:extLst/>
          </a:blip>
          <a:srcRect l="0" t="0" r="0" b="38370"/>
          <a:stretch>
            <a:fillRect/>
          </a:stretch>
        </p:blipFill>
        <p:spPr>
          <a:xfrm>
            <a:off x="-330837" y="125676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744" name="Title 2"/>
          <p:cNvSpPr txBox="1"/>
          <p:nvPr>
            <p:ph type="title"/>
          </p:nvPr>
        </p:nvSpPr>
        <p:spPr>
          <a:xfrm>
            <a:off x="650239" y="553156"/>
            <a:ext cx="11704322" cy="1227828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Введение</a:t>
            </a:r>
          </a:p>
        </p:txBody>
      </p:sp>
      <p:sp>
        <p:nvSpPr>
          <p:cNvPr id="745" name="Прямоугольник 3"/>
          <p:cNvSpPr txBox="1"/>
          <p:nvPr/>
        </p:nvSpPr>
        <p:spPr>
          <a:xfrm>
            <a:off x="814779" y="3331993"/>
            <a:ext cx="11378341" cy="257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lnSpc>
                <a:spcPct val="150000"/>
              </a:lnSpc>
              <a:defRPr b="1" sz="2800"/>
            </a:pPr>
            <a:r>
              <a:t>Основные направления подготовки бакалавров на ФКН</a:t>
            </a:r>
          </a:p>
          <a:p>
            <a:pPr>
              <a:lnSpc>
                <a:spcPct val="150000"/>
              </a:lnSpc>
              <a:defRPr sz="2800"/>
            </a:pPr>
            <a:r>
              <a:t>01.03.02 Прикладная математика и информатика</a:t>
            </a:r>
          </a:p>
          <a:p>
            <a:pPr>
              <a:lnSpc>
                <a:spcPct val="150000"/>
              </a:lnSpc>
              <a:defRPr sz="2800"/>
            </a:pPr>
            <a:r>
              <a:t>01.03.02 Прикладной анализ данных (на английском языке)</a:t>
            </a:r>
          </a:p>
          <a:p>
            <a:pPr>
              <a:lnSpc>
                <a:spcPct val="150000"/>
              </a:lnSpc>
              <a:defRPr sz="2800"/>
            </a:pPr>
            <a:r>
              <a:t>09.03.04 Программная инженерия</a:t>
            </a:r>
          </a:p>
        </p:txBody>
      </p:sp>
      <p:sp>
        <p:nvSpPr>
          <p:cNvPr id="746" name="Прямоугольник 6"/>
          <p:cNvSpPr txBox="1"/>
          <p:nvPr/>
        </p:nvSpPr>
        <p:spPr>
          <a:xfrm>
            <a:off x="896414" y="6203000"/>
            <a:ext cx="11378340" cy="25747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 algn="ctr">
              <a:lnSpc>
                <a:spcPct val="150000"/>
              </a:lnSpc>
              <a:defRPr b="1" sz="2800"/>
            </a:pPr>
            <a:r>
              <a:t>Основные направления подготовки магистров на ФКН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>
              <a:lnSpc>
                <a:spcPct val="150000"/>
              </a:lnSpc>
              <a:defRPr sz="2800"/>
            </a:pPr>
            <a:r>
              <a:t>01.04.02 Прикладная математика и информатика (5 программ, в том числе одна – онлайн, на английском языке)</a:t>
            </a:r>
          </a:p>
          <a:p>
            <a:pPr>
              <a:lnSpc>
                <a:spcPct val="150000"/>
              </a:lnSpc>
              <a:defRPr sz="2800"/>
            </a:pPr>
            <a:r>
              <a:t>09.03.04 Программная инженерия (2 программы)</a:t>
            </a:r>
          </a:p>
        </p:txBody>
      </p:sp>
      <p:sp>
        <p:nvSpPr>
          <p:cNvPr id="747" name="Прямоугольник 7"/>
          <p:cNvSpPr txBox="1"/>
          <p:nvPr/>
        </p:nvSpPr>
        <p:spPr>
          <a:xfrm>
            <a:off x="483520" y="2274717"/>
            <a:ext cx="11378340" cy="650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lnSpc>
                <a:spcPct val="150000"/>
              </a:lnSpc>
              <a:defRPr sz="3400"/>
            </a:lvl1pPr>
          </a:lstStyle>
          <a:p>
            <a:pPr/>
            <a:r>
              <a:t>ФКН создан в 2014 году при участии компании Яндекс.</a:t>
            </a:r>
          </a:p>
        </p:txBody>
      </p:sp>
      <p:sp>
        <p:nvSpPr>
          <p:cNvPr id="748" name="Номер слайда"/>
          <p:cNvSpPr txBox="1"/>
          <p:nvPr>
            <p:ph type="sldNum" sz="quarter" idx="4294967295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84" name="Title 1"/>
          <p:cNvSpPr txBox="1"/>
          <p:nvPr>
            <p:ph type="title"/>
          </p:nvPr>
        </p:nvSpPr>
        <p:spPr>
          <a:xfrm>
            <a:off x="726687" y="271968"/>
            <a:ext cx="11704321" cy="117856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Задачи и ресурсы ЦППР ФКН</a:t>
            </a:r>
          </a:p>
        </p:txBody>
      </p:sp>
      <p:sp>
        <p:nvSpPr>
          <p:cNvPr id="985" name="Content Placeholder 2"/>
          <p:cNvSpPr txBox="1"/>
          <p:nvPr>
            <p:ph type="body" idx="1"/>
          </p:nvPr>
        </p:nvSpPr>
        <p:spPr>
          <a:xfrm>
            <a:off x="152895" y="1271782"/>
            <a:ext cx="12851905" cy="8056520"/>
          </a:xfrm>
          <a:prstGeom prst="rect">
            <a:avLst/>
          </a:prstGeom>
        </p:spPr>
        <p:txBody>
          <a:bodyPr/>
          <a:lstStyle/>
          <a:p>
            <a:pPr marL="467536" indent="-467536" defTabSz="1274470">
              <a:spcBef>
                <a:spcPts val="600"/>
              </a:spcBef>
              <a:buChar char="‣"/>
              <a:defRPr sz="3136"/>
            </a:pPr>
            <a:r>
              <a:t>координация взаимодействия Факультета с ИТ-компаниями и ИТ-подразделениями компаний, научными, научно-исследовательскими, образовательными организациями по организации практик и проектной работы</a:t>
            </a:r>
          </a:p>
          <a:p>
            <a:pPr marL="467536" indent="-467536" defTabSz="1274470">
              <a:spcBef>
                <a:spcPts val="600"/>
              </a:spcBef>
              <a:buChar char="‣"/>
              <a:defRPr sz="3136"/>
            </a:pPr>
            <a:r>
              <a:t>организация и методическая поддержка проведения практик на образовательных программах, реализуемых Факультетом</a:t>
            </a:r>
          </a:p>
          <a:p>
            <a:pPr marL="467536" indent="-467536" defTabSz="1274470">
              <a:spcBef>
                <a:spcPts val="600"/>
              </a:spcBef>
              <a:buChar char="‣"/>
              <a:defRPr sz="3136"/>
            </a:pPr>
            <a:r>
              <a:t>организация и методическая поддержка проектной работы на образовательных программах, реализуемых Факультетом</a:t>
            </a:r>
          </a:p>
          <a:p>
            <a:pPr marL="467536" indent="-467536" defTabSz="1274470">
              <a:spcBef>
                <a:spcPts val="600"/>
              </a:spcBef>
              <a:buChar char="‣"/>
              <a:defRPr sz="3136"/>
            </a:pPr>
            <a:r>
              <a:t>привлечение научно-педагогических работников Факультета к различным формам сотрудничества с ИТ-компаниями </a:t>
            </a:r>
          </a:p>
          <a:p>
            <a:pPr marL="0" indent="0" algn="ctr" defTabSz="1274470">
              <a:spcBef>
                <a:spcPts val="800"/>
              </a:spcBef>
              <a:buSzTx/>
              <a:buNone/>
              <a:defRPr b="1" sz="3136"/>
            </a:pPr>
            <a:r>
              <a:t>Штатное расписание</a:t>
            </a:r>
          </a:p>
          <a:p>
            <a:pPr lvl="1" marL="0" indent="392049" defTabSz="1274470">
              <a:spcBef>
                <a:spcPts val="600"/>
              </a:spcBef>
              <a:buSzTx/>
              <a:buNone/>
              <a:defRPr sz="2940"/>
            </a:pPr>
            <a:r>
              <a:t>0,5 ст. – руководитель ЦППР – Ахметсафина Римма Закиевна </a:t>
            </a:r>
          </a:p>
          <a:p>
            <a:pPr lvl="1" marL="0" indent="392049" defTabSz="1274470">
              <a:spcBef>
                <a:spcPts val="600"/>
              </a:spcBef>
              <a:buSzTx/>
              <a:buNone/>
              <a:defRPr sz="2940"/>
            </a:pPr>
            <a:r>
              <a:t>1,0 ст. – менеджер – Ченцова Элина Александровна </a:t>
            </a:r>
          </a:p>
          <a:p>
            <a:pPr lvl="1" marL="0" indent="392049" defTabSz="1274470">
              <a:spcBef>
                <a:spcPts val="600"/>
              </a:spcBef>
              <a:buSzTx/>
              <a:buNone/>
              <a:defRPr sz="2940"/>
            </a:pPr>
            <a:r>
              <a:t>0,5 ст. – администратор – Гетун Юлия Александровна </a:t>
            </a:r>
          </a:p>
          <a:p>
            <a:pPr lvl="1" marL="0" indent="392049" defTabSz="1274470">
              <a:spcBef>
                <a:spcPts val="600"/>
              </a:spcBef>
              <a:buSzTx/>
              <a:buNone/>
              <a:defRPr sz="2940"/>
            </a:pPr>
            <a:r>
              <a:t>За штатом – Чичилева Наталия Игоревна </a:t>
            </a:r>
          </a:p>
        </p:txBody>
      </p:sp>
      <p:sp>
        <p:nvSpPr>
          <p:cNvPr id="986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987" name="Снимок экрана 2020-05-15 в 16.43.58.png" descr="Снимок экрана 2020-05-15 в 16.43.58.png"/>
          <p:cNvPicPr>
            <a:picLocks noChangeAspect="1"/>
          </p:cNvPicPr>
          <p:nvPr/>
        </p:nvPicPr>
        <p:blipFill>
          <a:blip r:embed="rId3">
            <a:extLst/>
          </a:blip>
          <a:srcRect l="4908" t="472" r="23306" b="40125"/>
          <a:stretch>
            <a:fillRect/>
          </a:stretch>
        </p:blipFill>
        <p:spPr>
          <a:xfrm>
            <a:off x="10466289" y="8489259"/>
            <a:ext cx="1161885" cy="1107348"/>
          </a:xfrm>
          <a:prstGeom prst="rect">
            <a:avLst/>
          </a:prstGeom>
          <a:ln w="12700">
            <a:miter lim="400000"/>
          </a:ln>
        </p:spPr>
      </p:pic>
      <p:pic>
        <p:nvPicPr>
          <p:cNvPr id="988" name="Снимок экрана 2020-05-15 в 16.43.35.png" descr="Снимок экрана 2020-05-15 в 16.43.35.png"/>
          <p:cNvPicPr>
            <a:picLocks noChangeAspect="1"/>
          </p:cNvPicPr>
          <p:nvPr/>
        </p:nvPicPr>
        <p:blipFill>
          <a:blip r:embed="rId4">
            <a:extLst/>
          </a:blip>
          <a:srcRect l="5586" t="1198" r="40448" b="41065"/>
          <a:stretch>
            <a:fillRect/>
          </a:stretch>
        </p:blipFill>
        <p:spPr>
          <a:xfrm>
            <a:off x="11616435" y="7800349"/>
            <a:ext cx="1127366" cy="1158995"/>
          </a:xfrm>
          <a:prstGeom prst="rect">
            <a:avLst/>
          </a:prstGeom>
          <a:ln w="12700">
            <a:miter lim="400000"/>
          </a:ln>
        </p:spPr>
      </p:pic>
      <p:pic>
        <p:nvPicPr>
          <p:cNvPr id="989" name="Снимок экрана 2020-05-15 в 16.43.22.png" descr="Снимок экрана 2020-05-15 в 16.43.22.png"/>
          <p:cNvPicPr>
            <a:picLocks noChangeAspect="1"/>
          </p:cNvPicPr>
          <p:nvPr/>
        </p:nvPicPr>
        <p:blipFill>
          <a:blip r:embed="rId5">
            <a:extLst/>
          </a:blip>
          <a:srcRect l="6969" t="4973" r="31969" b="40881"/>
          <a:stretch>
            <a:fillRect/>
          </a:stretch>
        </p:blipFill>
        <p:spPr>
          <a:xfrm>
            <a:off x="10485736" y="7085908"/>
            <a:ext cx="1122959" cy="113155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0" name="Снимок экрана 2020-05-15 в 16.42.51.png" descr="Снимок экрана 2020-05-15 в 16.42.51.png"/>
          <p:cNvPicPr>
            <a:picLocks noChangeAspect="1"/>
          </p:cNvPicPr>
          <p:nvPr/>
        </p:nvPicPr>
        <p:blipFill>
          <a:blip r:embed="rId6">
            <a:extLst/>
          </a:blip>
          <a:srcRect l="4769" t="238" r="39501" b="40006"/>
          <a:stretch>
            <a:fillRect/>
          </a:stretch>
        </p:blipFill>
        <p:spPr>
          <a:xfrm>
            <a:off x="11582030" y="6264734"/>
            <a:ext cx="1145656" cy="11787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2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993" name="Title 1"/>
          <p:cNvSpPr txBox="1"/>
          <p:nvPr>
            <p:ph type="title"/>
          </p:nvPr>
        </p:nvSpPr>
        <p:spPr>
          <a:xfrm>
            <a:off x="726687" y="271968"/>
            <a:ext cx="11704321" cy="117856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Основные функции ЦППР ФКН</a:t>
            </a:r>
          </a:p>
        </p:txBody>
      </p:sp>
      <p:sp>
        <p:nvSpPr>
          <p:cNvPr id="994" name="Content Placeholder 2"/>
          <p:cNvSpPr txBox="1"/>
          <p:nvPr>
            <p:ph type="body" sz="half" idx="1"/>
          </p:nvPr>
        </p:nvSpPr>
        <p:spPr>
          <a:xfrm>
            <a:off x="106528" y="1495667"/>
            <a:ext cx="6427867" cy="7847163"/>
          </a:xfrm>
          <a:prstGeom prst="rect">
            <a:avLst/>
          </a:prstGeom>
        </p:spPr>
        <p:txBody>
          <a:bodyPr/>
          <a:lstStyle/>
          <a:p>
            <a:pPr marL="0" indent="0" algn="ctr" defTabSz="1287475">
              <a:spcBef>
                <a:spcPts val="600"/>
              </a:spcBef>
              <a:buSzTx/>
              <a:buNone/>
              <a:defRPr b="1" sz="2772"/>
            </a:pPr>
            <a:r>
              <a:t>Проектная работа</a:t>
            </a:r>
            <a:r>
              <a:rPr b="0"/>
              <a:t>:</a:t>
            </a:r>
            <a:endParaRPr b="0"/>
          </a:p>
          <a:p>
            <a:pPr marL="475259" indent="-475259" defTabSz="1287475">
              <a:spcBef>
                <a:spcPts val="600"/>
              </a:spcBef>
              <a:buChar char="‣"/>
              <a:defRPr sz="2772"/>
            </a:pPr>
            <a:r>
              <a:t>п</a:t>
            </a:r>
            <a:r>
              <a:t>ривлечение компаний к проектной деятельности студентов ФКН</a:t>
            </a:r>
          </a:p>
          <a:p>
            <a:pPr marL="475259" indent="-475259" defTabSz="1287475">
              <a:spcBef>
                <a:spcPts val="600"/>
              </a:spcBef>
              <a:buChar char="‣"/>
              <a:defRPr sz="2772"/>
            </a:pPr>
            <a:r>
              <a:t>сбор заявок на выполнение проектов, предложенных ИТ-компаниями, структурными подразделениями Университета, ведение реестра проектов</a:t>
            </a:r>
          </a:p>
          <a:p>
            <a:pPr marL="475259" indent="-475259" defTabSz="1287475">
              <a:spcBef>
                <a:spcPts val="600"/>
              </a:spcBef>
              <a:buChar char="‣"/>
              <a:defRPr sz="2772"/>
            </a:pPr>
            <a:r>
              <a:t>организация презентаций проектов и распределение проектов между студентами бакалавриата ФКН</a:t>
            </a:r>
          </a:p>
          <a:p>
            <a:pPr marL="475259" indent="-475259" defTabSz="1287475">
              <a:spcBef>
                <a:spcPts val="600"/>
              </a:spcBef>
              <a:buChar char="‣"/>
              <a:defRPr sz="2772"/>
            </a:pPr>
            <a:r>
              <a:t>методическая поддержка проектной работы на образовательных программах ФКН</a:t>
            </a:r>
          </a:p>
          <a:p>
            <a:pPr marL="475259" indent="-475259" defTabSz="1287475">
              <a:spcBef>
                <a:spcPts val="600"/>
              </a:spcBef>
              <a:buChar char="‣"/>
              <a:defRPr sz="2772"/>
            </a:pPr>
            <a:r>
              <a:t>мониторинг проектной работы на образовательных программах, реализуемых Факультетом</a:t>
            </a:r>
          </a:p>
        </p:txBody>
      </p:sp>
      <p:sp>
        <p:nvSpPr>
          <p:cNvPr id="995" name="Content Placeholder 2"/>
          <p:cNvSpPr txBox="1"/>
          <p:nvPr/>
        </p:nvSpPr>
        <p:spPr>
          <a:xfrm>
            <a:off x="6673509" y="1397879"/>
            <a:ext cx="6225181" cy="8042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normAutofit fontScale="100000" lnSpcReduction="0"/>
          </a:bodyPr>
          <a:lstStyle/>
          <a:p>
            <a:pPr algn="ctr" defTabSz="1287475">
              <a:spcBef>
                <a:spcPts val="600"/>
              </a:spcBef>
              <a:buFont typeface="Arial"/>
              <a:defRPr b="1" sz="2772"/>
            </a:pPr>
            <a:r>
              <a:t>Практики: </a:t>
            </a:r>
          </a:p>
          <a:p>
            <a:pPr marL="475259" indent="-475259" defTabSz="1287475">
              <a:spcBef>
                <a:spcPts val="600"/>
              </a:spcBef>
              <a:buSzPct val="100000"/>
              <a:buFont typeface="Arial"/>
              <a:buChar char="‣"/>
              <a:defRPr sz="2772"/>
            </a:pPr>
            <a:r>
              <a:t>собрания для студентов бакалавриата и магистратуры Факультета по проведению практик и стажировок с участием ИТ-компаний и ИТ-подразделений компаний – работодателей</a:t>
            </a:r>
          </a:p>
          <a:p>
            <a:pPr marL="475259" indent="-475259" defTabSz="1287475">
              <a:spcBef>
                <a:spcPts val="600"/>
              </a:spcBef>
              <a:buSzPct val="100000"/>
              <a:buFont typeface="Arial"/>
              <a:buChar char="‣"/>
              <a:defRPr sz="2772"/>
            </a:pPr>
            <a:r>
              <a:t>заключение гражданско-правовых договоров с ИТ-компаниями на проведение практик</a:t>
            </a:r>
          </a:p>
          <a:p>
            <a:pPr marL="475259" indent="-475259" defTabSz="1287475">
              <a:spcBef>
                <a:spcPts val="600"/>
              </a:spcBef>
              <a:buSzPct val="100000"/>
              <a:buFont typeface="Arial"/>
              <a:buChar char="‣"/>
              <a:defRPr sz="2772"/>
            </a:pPr>
            <a:r>
              <a:t>методическая поддержка проведения практик на ФКН</a:t>
            </a:r>
          </a:p>
          <a:p>
            <a:pPr marL="475259" indent="-475259" defTabSz="1287475">
              <a:spcBef>
                <a:spcPts val="600"/>
              </a:spcBef>
              <a:buSzPct val="100000"/>
              <a:buFont typeface="Arial"/>
              <a:buChar char="‣"/>
              <a:defRPr sz="2772"/>
            </a:pPr>
            <a:r>
              <a:t>мониторинг организации практик на ОП ФКН</a:t>
            </a:r>
          </a:p>
          <a:p>
            <a:pPr marL="475259" indent="-475259" defTabSz="1287475">
              <a:spcBef>
                <a:spcPts val="600"/>
              </a:spcBef>
              <a:buSzPct val="100000"/>
              <a:buFont typeface="Arial"/>
              <a:buChar char="‣"/>
              <a:defRPr sz="2772"/>
            </a:pPr>
            <a:r>
              <a:t>ведение реестра работодателей и гражданско-правовых договоров с партнерами Факультета </a:t>
            </a:r>
          </a:p>
        </p:txBody>
      </p:sp>
      <p:sp>
        <p:nvSpPr>
          <p:cNvPr id="996" name="Линия"/>
          <p:cNvSpPr/>
          <p:nvPr/>
        </p:nvSpPr>
        <p:spPr>
          <a:xfrm flipV="1">
            <a:off x="6441483" y="1451135"/>
            <a:ext cx="1" cy="7847162"/>
          </a:xfrm>
          <a:prstGeom prst="line">
            <a:avLst/>
          </a:prstGeom>
          <a:ln w="25400">
            <a:solidFill>
              <a:srgbClr val="000000"/>
            </a:solidFill>
          </a:ln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p:spPr>
        <p:txBody>
          <a:bodyPr lIns="65023" tIns="65023" rIns="65023" bIns="65023"/>
          <a:lstStyle/>
          <a:p>
            <a:pPr/>
          </a:p>
        </p:txBody>
      </p:sp>
      <p:sp>
        <p:nvSpPr>
          <p:cNvPr id="997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9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1000" name="Title 1"/>
          <p:cNvSpPr txBox="1"/>
          <p:nvPr>
            <p:ph type="title"/>
          </p:nvPr>
        </p:nvSpPr>
        <p:spPr>
          <a:xfrm>
            <a:off x="726687" y="271968"/>
            <a:ext cx="11704321" cy="117856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Дополнительные функции ЦППР</a:t>
            </a:r>
          </a:p>
        </p:txBody>
      </p:sp>
      <p:sp>
        <p:nvSpPr>
          <p:cNvPr id="1001" name="Content Placeholder 2"/>
          <p:cNvSpPr txBox="1"/>
          <p:nvPr>
            <p:ph type="body" sz="half" idx="1"/>
          </p:nvPr>
        </p:nvSpPr>
        <p:spPr>
          <a:xfrm>
            <a:off x="388016" y="1468024"/>
            <a:ext cx="6287510" cy="7271209"/>
          </a:xfrm>
          <a:prstGeom prst="rect">
            <a:avLst/>
          </a:prstGeom>
        </p:spPr>
        <p:txBody>
          <a:bodyPr/>
          <a:lstStyle/>
          <a:p>
            <a:pPr marL="0" indent="0" defTabSz="1287475">
              <a:spcBef>
                <a:spcPts val="600"/>
              </a:spcBef>
              <a:buSzTx/>
              <a:buNone/>
              <a:defRPr b="1" sz="2772"/>
            </a:pPr>
            <a:endParaRPr b="0"/>
          </a:p>
          <a:p>
            <a:pPr marL="475259" indent="-475259" defTabSz="1287475">
              <a:spcBef>
                <a:spcPts val="600"/>
              </a:spcBef>
              <a:defRPr sz="2772"/>
            </a:pPr>
            <a:r>
              <a:t>сбор и анализ информации по проведению практик, стажировок и проектной работы на Факультете </a:t>
            </a:r>
          </a:p>
          <a:p>
            <a:pPr marL="475259" indent="-475259" defTabSz="1287475">
              <a:spcBef>
                <a:spcPts val="600"/>
              </a:spcBef>
              <a:defRPr sz="2772"/>
            </a:pPr>
            <a:r>
              <a:t>подготовка информационных и аналитических отчетов</a:t>
            </a:r>
          </a:p>
          <a:p>
            <a:pPr marL="475259" indent="-475259" defTabSz="1287475">
              <a:spcBef>
                <a:spcPts val="600"/>
              </a:spcBef>
              <a:defRPr sz="2772"/>
            </a:pPr>
            <a:r>
              <a:t>организация и проведение студенческой научно-практической конференции CoCoS (Conference of Computer Science)</a:t>
            </a:r>
          </a:p>
          <a:p>
            <a:pPr marL="475259" indent="-475259" defTabSz="1287475">
              <a:spcBef>
                <a:spcPts val="600"/>
              </a:spcBef>
              <a:defRPr sz="2772"/>
            </a:pPr>
            <a:r>
              <a:t>участие в проведении мероприятий Факультета, в т.ч. встречах студентов по обмену опытом прохождения стажировок и практик, проведении дней открытых дверей, дней компьютерных наук, и т.д. </a:t>
            </a:r>
          </a:p>
        </p:txBody>
      </p:sp>
      <p:pic>
        <p:nvPicPr>
          <p:cNvPr id="1002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936139" y="8376401"/>
            <a:ext cx="1278440" cy="11785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3" name="image9.jpeg" descr="image9.jpeg"/>
          <p:cNvPicPr>
            <a:picLocks noChangeAspect="1"/>
          </p:cNvPicPr>
          <p:nvPr/>
        </p:nvPicPr>
        <p:blipFill>
          <a:blip r:embed="rId4">
            <a:extLst/>
          </a:blip>
          <a:srcRect l="44688" t="598" r="386" b="598"/>
          <a:stretch>
            <a:fillRect/>
          </a:stretch>
        </p:blipFill>
        <p:spPr>
          <a:xfrm>
            <a:off x="6982984" y="1782547"/>
            <a:ext cx="5465003" cy="7035294"/>
          </a:xfrm>
          <a:prstGeom prst="rect">
            <a:avLst/>
          </a:prstGeom>
          <a:ln w="63500">
            <a:solidFill>
              <a:srgbClr val="FFFC79"/>
            </a:solidFill>
            <a:miter lim="400000"/>
          </a:ln>
        </p:spPr>
      </p:pic>
      <p:sp>
        <p:nvSpPr>
          <p:cNvPr id="1004" name="Номер слайда"/>
          <p:cNvSpPr txBox="1"/>
          <p:nvPr>
            <p:ph type="sldNum" sz="quarter" idx="4294967295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6" name="Рисунок 9" descr="Рисунок 9"/>
          <p:cNvPicPr>
            <a:picLocks noChangeAspect="1"/>
          </p:cNvPicPr>
          <p:nvPr/>
        </p:nvPicPr>
        <p:blipFill>
          <a:blip r:embed="rId2">
            <a:alphaModFix amt="14660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1007" name="Заголовок 1"/>
          <p:cNvSpPr txBox="1"/>
          <p:nvPr>
            <p:ph type="title"/>
          </p:nvPr>
        </p:nvSpPr>
        <p:spPr>
          <a:xfrm>
            <a:off x="-533740" y="-148111"/>
            <a:ext cx="13711938" cy="16256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Проблемы ЦППР</a:t>
            </a:r>
          </a:p>
        </p:txBody>
      </p:sp>
      <p:sp>
        <p:nvSpPr>
          <p:cNvPr id="1008" name="Текст 2"/>
          <p:cNvSpPr txBox="1"/>
          <p:nvPr>
            <p:ph type="body" idx="1"/>
          </p:nvPr>
        </p:nvSpPr>
        <p:spPr>
          <a:xfrm>
            <a:off x="307508" y="1477489"/>
            <a:ext cx="12389783" cy="7905412"/>
          </a:xfrm>
          <a:prstGeom prst="rect">
            <a:avLst/>
          </a:prstGeom>
        </p:spPr>
        <p:txBody>
          <a:bodyPr/>
          <a:lstStyle/>
          <a:p>
            <a:pPr lvl="4" marL="325120" indent="-553719" algn="ctr">
              <a:spcBef>
                <a:spcPts val="600"/>
              </a:spcBef>
              <a:buSzTx/>
              <a:buNone/>
              <a:defRPr b="1" sz="3400"/>
            </a:pPr>
            <a:r>
              <a:t>Внутренние проблемы</a:t>
            </a:r>
            <a:endParaRPr sz="2800"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4" marL="325120" indent="-20320">
              <a:spcBef>
                <a:spcPts val="600"/>
              </a:spcBef>
              <a:buSzTx/>
              <a:buNone/>
              <a:defRPr sz="2800"/>
            </a:pPr>
            <a:r>
              <a:t>1. Много студентов – переход количества в качество </a:t>
            </a:r>
            <a:endParaRPr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4" marL="1559560" indent="-35560">
              <a:spcBef>
                <a:spcPts val="600"/>
              </a:spcBef>
              <a:buFontTx/>
              <a:buChar char="‣"/>
              <a:defRPr sz="2800"/>
            </a:pPr>
            <a:r>
              <a:t>	   отмена КР на 1 курсе ПИ </a:t>
            </a:r>
            <a:endParaRPr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4" marL="1559560" indent="-35560">
              <a:spcBef>
                <a:spcPts val="600"/>
              </a:spcBef>
              <a:buFontTx/>
              <a:buChar char="‣"/>
              <a:defRPr sz="2800"/>
            </a:pPr>
            <a:r>
              <a:t>	   отмена учебных практик на 1 или 2 курсах</a:t>
            </a:r>
            <a:endParaRPr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4" marL="325120" indent="-20320">
              <a:spcBef>
                <a:spcPts val="600"/>
              </a:spcBef>
              <a:buSzTx/>
              <a:buNone/>
              <a:defRPr sz="2800"/>
            </a:pPr>
            <a:r>
              <a:t>2. Нужен проектный семинар</a:t>
            </a:r>
            <a:endParaRPr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4" marL="325120" indent="-20320">
              <a:spcBef>
                <a:spcPts val="600"/>
              </a:spcBef>
              <a:buSzTx/>
              <a:buNone/>
              <a:defRPr sz="2800"/>
            </a:pPr>
            <a:r>
              <a:t>3. </a:t>
            </a:r>
            <a:r>
              <a:rPr b="1"/>
              <a:t>Нужна и</a:t>
            </a:r>
            <a:r>
              <a:rPr b="1"/>
              <a:t>нформационная поддержка деятельности ЦППР</a:t>
            </a:r>
            <a:endParaRPr b="1" i="1"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4" marL="325120" indent="-20320">
              <a:spcBef>
                <a:spcPts val="600"/>
              </a:spcBef>
              <a:buSzTx/>
              <a:buNone/>
              <a:defRPr sz="2800"/>
            </a:pPr>
            <a:r>
              <a:t>4. Оплата работы менторов</a:t>
            </a:r>
            <a:endParaRPr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5" marL="2157663" indent="-252663">
              <a:spcBef>
                <a:spcPts val="600"/>
              </a:spcBef>
              <a:buFontTx/>
              <a:buChar char="‣"/>
              <a:defRPr sz="2800"/>
            </a:pPr>
            <a:r>
              <a:t>Правила оформления разных категорий сотрудников</a:t>
            </a:r>
          </a:p>
          <a:p>
            <a:pPr lvl="5" marL="2157663" indent="-252663">
              <a:spcBef>
                <a:spcPts val="600"/>
              </a:spcBef>
              <a:buFontTx/>
              <a:buChar char="‣"/>
              <a:defRPr sz="2800"/>
            </a:pPr>
            <a:r>
              <a:t>Наличие карты МИР</a:t>
            </a:r>
            <a:endParaRPr sz="2400">
              <a:solidFill>
                <a:srgbClr val="A6A6A6"/>
              </a:solidFill>
            </a:endParaRPr>
          </a:p>
          <a:p>
            <a:pPr lvl="4" marL="325120" indent="-553719">
              <a:spcBef>
                <a:spcPts val="600"/>
              </a:spcBef>
              <a:buSzTx/>
              <a:buNone/>
              <a:defRPr b="1" sz="2400"/>
            </a:pPr>
            <a:endParaRPr>
              <a:solidFill>
                <a:srgbClr val="A6A6A6"/>
              </a:solidFill>
            </a:endParaRPr>
          </a:p>
          <a:p>
            <a:pPr lvl="4" marL="325120" indent="-553719" algn="ctr">
              <a:spcBef>
                <a:spcPts val="600"/>
              </a:spcBef>
              <a:buSzTx/>
              <a:buNone/>
              <a:defRPr b="1" sz="3400"/>
            </a:pPr>
            <a:r>
              <a:t>Внешние проблемы</a:t>
            </a:r>
            <a:endParaRPr sz="2800"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4" marL="325120" indent="-553719">
              <a:spcBef>
                <a:spcPts val="600"/>
              </a:spcBef>
              <a:buSzTx/>
              <a:buNone/>
              <a:defRPr sz="2400"/>
            </a:pPr>
            <a:r>
              <a:t>   </a:t>
            </a:r>
            <a:r>
              <a:rPr sz="2800"/>
              <a:t>      1. “Управление” менторами – решается силами менеджеров ЦППР</a:t>
            </a:r>
            <a:endParaRPr sz="2800"/>
          </a:p>
          <a:p>
            <a:pPr lvl="2" marL="325120" indent="-553719">
              <a:spcBef>
                <a:spcPts val="600"/>
              </a:spcBef>
              <a:buSzTx/>
              <a:buNone/>
              <a:defRPr sz="2800"/>
            </a:pPr>
            <a:r>
              <a:t>         2. NDA –</a:t>
            </a:r>
            <a:r>
              <a:t> </a:t>
            </a:r>
            <a:r>
              <a:t>студенты подписывают Соглашение о неразглашении, отчеты по проектам и практикам</a:t>
            </a:r>
            <a:r>
              <a:rPr>
                <a:latin typeface="Textbook New Light"/>
                <a:ea typeface="Textbook New Light"/>
                <a:cs typeface="Textbook New Light"/>
                <a:sym typeface="Textbook New Light"/>
              </a:rPr>
              <a:t>?</a:t>
            </a:r>
            <a:endParaRPr>
              <a:latin typeface="Textbook New Light"/>
              <a:ea typeface="Textbook New Light"/>
              <a:cs typeface="Textbook New Light"/>
              <a:sym typeface="Textbook New Light"/>
            </a:endParaRPr>
          </a:p>
          <a:p>
            <a:pPr lvl="2" marL="325120" indent="424180">
              <a:spcBef>
                <a:spcPts val="600"/>
              </a:spcBef>
              <a:buSzTx/>
              <a:buNone/>
              <a:defRPr sz="2800"/>
            </a:pPr>
            <a:r>
              <a:t>3. Компаниям нужны студенты старших курсов</a:t>
            </a:r>
          </a:p>
        </p:txBody>
      </p:sp>
      <p:sp>
        <p:nvSpPr>
          <p:cNvPr id="1009" name="Номер слайда 3"/>
          <p:cNvSpPr txBox="1"/>
          <p:nvPr>
            <p:ph type="sldNum" sz="quarter" idx="4294967295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Спасибо за внимание!"/>
          <p:cNvSpPr txBox="1"/>
          <p:nvPr>
            <p:ph type="title"/>
          </p:nvPr>
        </p:nvSpPr>
        <p:spPr>
          <a:xfrm>
            <a:off x="650239" y="2569915"/>
            <a:ext cx="11704322" cy="324435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Спасибо за внимание!</a:t>
            </a:r>
          </a:p>
        </p:txBody>
      </p:sp>
      <p:sp>
        <p:nvSpPr>
          <p:cNvPr id="1012" name="Центр практик и проектной работы Факультет компьютерных наук НИУ ВШЭ…"/>
          <p:cNvSpPr txBox="1"/>
          <p:nvPr/>
        </p:nvSpPr>
        <p:spPr>
          <a:xfrm>
            <a:off x="3770127" y="6705259"/>
            <a:ext cx="5464546" cy="27081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/>
          <a:p>
            <a:pPr algn="ctr"/>
            <a:r>
              <a:t>Центр практик и проектной работы</a:t>
            </a:r>
            <a:br/>
            <a:r>
              <a:t>Факультет компьютерных наук НИУ ВШЭ</a:t>
            </a:r>
          </a:p>
          <a:p>
            <a:pPr algn="ctr"/>
            <a:r>
              <a:t>e-mail: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cppr.cs@hse.ru</a:t>
            </a:r>
            <a:br/>
            <a:r>
              <a:t>Покровский бульвар, 11, к. S915 и S928</a:t>
            </a:r>
            <a:br/>
            <a:r>
              <a:t>Москва</a:t>
            </a:r>
          </a:p>
          <a:p>
            <a:pPr algn="ctr"/>
            <a:r>
              <a:t>2020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Рисунок 9" descr="Рисунок 9"/>
          <p:cNvPicPr>
            <a:picLocks noChangeAspect="1"/>
          </p:cNvPicPr>
          <p:nvPr/>
        </p:nvPicPr>
        <p:blipFill>
          <a:blip r:embed="rId2">
            <a:alphaModFix amt="10080"/>
            <a:extLst/>
          </a:blip>
          <a:srcRect l="0" t="0" r="0" b="38371"/>
          <a:stretch>
            <a:fillRect/>
          </a:stretch>
        </p:blipFill>
        <p:spPr>
          <a:xfrm>
            <a:off x="221262" y="1574348"/>
            <a:ext cx="13176393" cy="8184446"/>
          </a:xfrm>
          <a:prstGeom prst="rect">
            <a:avLst/>
          </a:prstGeom>
          <a:ln w="12700">
            <a:miter lim="400000"/>
          </a:ln>
        </p:spPr>
      </p:pic>
      <p:sp>
        <p:nvSpPr>
          <p:cNvPr id="753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Работа с компаниями на ФКН</a:t>
            </a:r>
          </a:p>
        </p:txBody>
      </p:sp>
      <p:sp>
        <p:nvSpPr>
          <p:cNvPr id="754" name="Текст 2"/>
          <p:cNvSpPr txBox="1"/>
          <p:nvPr>
            <p:ph type="body" idx="1"/>
          </p:nvPr>
        </p:nvSpPr>
        <p:spPr>
          <a:xfrm>
            <a:off x="650239" y="2236328"/>
            <a:ext cx="11704322" cy="6436926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</a:pPr>
          </a:p>
        </p:txBody>
      </p:sp>
      <p:sp>
        <p:nvSpPr>
          <p:cNvPr id="755" name="Скругленный прямоугольник 4"/>
          <p:cNvSpPr/>
          <p:nvPr/>
        </p:nvSpPr>
        <p:spPr>
          <a:xfrm>
            <a:off x="650239" y="2221653"/>
            <a:ext cx="4183665" cy="177009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63500">
            <a:solidFill>
              <a:srgbClr val="F9EF30"/>
            </a:solidFill>
            <a:miter lim="400000"/>
          </a:ln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56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6133" y="2122310"/>
            <a:ext cx="4219789" cy="18977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57" name="Picture 4" descr="Picture 4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156" y="6804941"/>
            <a:ext cx="4377831" cy="196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58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3156" y="4470400"/>
            <a:ext cx="4377831" cy="1968783"/>
          </a:xfrm>
          <a:prstGeom prst="rect">
            <a:avLst/>
          </a:prstGeom>
          <a:ln w="12700">
            <a:miter lim="400000"/>
          </a:ln>
        </p:spPr>
      </p:pic>
      <p:sp>
        <p:nvSpPr>
          <p:cNvPr id="759" name="TextBox 5"/>
          <p:cNvSpPr txBox="1"/>
          <p:nvPr/>
        </p:nvSpPr>
        <p:spPr>
          <a:xfrm>
            <a:off x="810090" y="2729654"/>
            <a:ext cx="3863963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200"/>
            </a:lvl1pPr>
          </a:lstStyle>
          <a:p>
            <a:pPr/>
            <a:r>
              <a:t>Преподавание</a:t>
            </a:r>
          </a:p>
        </p:txBody>
      </p:sp>
      <p:sp>
        <p:nvSpPr>
          <p:cNvPr id="760" name="TextBox 6"/>
          <p:cNvSpPr txBox="1"/>
          <p:nvPr/>
        </p:nvSpPr>
        <p:spPr>
          <a:xfrm>
            <a:off x="1349700" y="4775651"/>
            <a:ext cx="2784743" cy="14254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200"/>
            </a:lvl1pPr>
          </a:lstStyle>
          <a:p>
            <a:pPr/>
            <a:r>
              <a:t>Проектная работа</a:t>
            </a:r>
          </a:p>
        </p:txBody>
      </p:sp>
      <p:sp>
        <p:nvSpPr>
          <p:cNvPr id="761" name="TextBox 7"/>
          <p:cNvSpPr txBox="1"/>
          <p:nvPr/>
        </p:nvSpPr>
        <p:spPr>
          <a:xfrm>
            <a:off x="1510990" y="7417251"/>
            <a:ext cx="2462163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4200"/>
            </a:lvl1pPr>
          </a:lstStyle>
          <a:p>
            <a:pPr/>
            <a:r>
              <a:t>Практики</a:t>
            </a:r>
          </a:p>
        </p:txBody>
      </p:sp>
      <p:sp>
        <p:nvSpPr>
          <p:cNvPr id="762" name="TextBox 8"/>
          <p:cNvSpPr txBox="1"/>
          <p:nvPr/>
        </p:nvSpPr>
        <p:spPr>
          <a:xfrm>
            <a:off x="8126455" y="2707526"/>
            <a:ext cx="2981101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4200"/>
            </a:lvl1pPr>
          </a:lstStyle>
          <a:p>
            <a:pPr/>
            <a:r>
              <a:t>Стажировки</a:t>
            </a:r>
          </a:p>
        </p:txBody>
      </p:sp>
      <p:pic>
        <p:nvPicPr>
          <p:cNvPr id="763" name="Picture 6" descr="Picture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516142" y="6804941"/>
            <a:ext cx="4377832" cy="1968784"/>
          </a:xfrm>
          <a:prstGeom prst="rect">
            <a:avLst/>
          </a:prstGeom>
          <a:ln w="12700">
            <a:miter lim="400000"/>
          </a:ln>
        </p:spPr>
      </p:pic>
      <p:pic>
        <p:nvPicPr>
          <p:cNvPr id="764" name="Picture 7" descr="Picture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516142" y="4470400"/>
            <a:ext cx="4377832" cy="1968783"/>
          </a:xfrm>
          <a:prstGeom prst="rect">
            <a:avLst/>
          </a:prstGeom>
          <a:ln w="12700">
            <a:miter lim="400000"/>
          </a:ln>
        </p:spPr>
      </p:pic>
      <p:sp>
        <p:nvSpPr>
          <p:cNvPr id="765" name="TextBox 11"/>
          <p:cNvSpPr txBox="1"/>
          <p:nvPr/>
        </p:nvSpPr>
        <p:spPr>
          <a:xfrm>
            <a:off x="8046267" y="5082709"/>
            <a:ext cx="3317581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/>
          <a:p>
            <a:pPr>
              <a:defRPr sz="3800">
                <a:latin typeface="+mj-lt"/>
                <a:ea typeface="+mj-ea"/>
                <a:cs typeface="+mj-cs"/>
                <a:sym typeface="Helvetica"/>
              </a:defRPr>
            </a:pPr>
            <a:r>
              <a:rPr sz="4200">
                <a:latin typeface="+mn-lt"/>
                <a:ea typeface="+mn-ea"/>
                <a:cs typeface="+mn-cs"/>
                <a:sym typeface="Calibri"/>
              </a:rPr>
              <a:t>ИТ-лекторий</a:t>
            </a:r>
            <a:r>
              <a:rPr sz="2400">
                <a:latin typeface="+mn-lt"/>
                <a:ea typeface="+mn-ea"/>
                <a:cs typeface="+mn-cs"/>
                <a:sym typeface="Calibri"/>
              </a:rPr>
              <a:t> </a:t>
            </a:r>
          </a:p>
        </p:txBody>
      </p:sp>
      <p:sp>
        <p:nvSpPr>
          <p:cNvPr id="766" name="TextBox 12"/>
          <p:cNvSpPr txBox="1"/>
          <p:nvPr/>
        </p:nvSpPr>
        <p:spPr>
          <a:xfrm>
            <a:off x="7806943" y="7417251"/>
            <a:ext cx="3796229" cy="777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>
              <a:defRPr sz="4200"/>
            </a:lvl1pPr>
          </a:lstStyle>
          <a:p>
            <a:pPr/>
            <a:r>
              <a:t>Мастер-классы</a:t>
            </a:r>
          </a:p>
        </p:txBody>
      </p:sp>
      <p:sp>
        <p:nvSpPr>
          <p:cNvPr id="767" name="Прямоугольник: скругленные углы 1"/>
          <p:cNvSpPr/>
          <p:nvPr/>
        </p:nvSpPr>
        <p:spPr>
          <a:xfrm>
            <a:off x="357717" y="4262331"/>
            <a:ext cx="4915747" cy="4801837"/>
          </a:xfrm>
          <a:prstGeom prst="roundRect">
            <a:avLst>
              <a:gd name="adj" fmla="val 16667"/>
            </a:avLst>
          </a:prstGeom>
          <a:ln w="101600">
            <a:solidFill>
              <a:srgbClr val="FF7E79"/>
            </a:solidFill>
          </a:ln>
        </p:spPr>
        <p:txBody>
          <a:bodyPr lIns="65023" tIns="65023" rIns="65023" bIns="65023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768" name="Номер слайда"/>
          <p:cNvSpPr txBox="1"/>
          <p:nvPr>
            <p:ph type="sldNum" sz="quarter" idx="4294967295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Заголовок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Базовые кафедры компаний на ФКН</a:t>
            </a:r>
          </a:p>
        </p:txBody>
      </p:sp>
      <p:sp>
        <p:nvSpPr>
          <p:cNvPr id="771" name="Текст 2"/>
          <p:cNvSpPr txBox="1"/>
          <p:nvPr>
            <p:ph type="body" idx="1"/>
          </p:nvPr>
        </p:nvSpPr>
        <p:spPr>
          <a:xfrm>
            <a:off x="650239" y="2239715"/>
            <a:ext cx="11704322" cy="6436926"/>
          </a:xfrm>
          <a:prstGeom prst="rect">
            <a:avLst/>
          </a:prstGeom>
        </p:spPr>
        <p:txBody>
          <a:bodyPr/>
          <a:lstStyle/>
          <a:p>
            <a:pPr marL="480059" indent="-480059">
              <a:spcBef>
                <a:spcPts val="600"/>
              </a:spcBef>
              <a:defRPr sz="2800"/>
            </a:pPr>
            <a:r>
              <a:t>Базовая кафедра Яндекс </a:t>
            </a:r>
          </a:p>
          <a:p>
            <a:pPr marL="480059" indent="-480059">
              <a:spcBef>
                <a:spcPts val="600"/>
              </a:spcBef>
              <a:defRPr sz="2800"/>
            </a:pPr>
            <a:r>
              <a:t>Базовая кафедра компании SAS </a:t>
            </a:r>
          </a:p>
          <a:p>
            <a:pPr marL="480059" indent="-480059">
              <a:spcBef>
                <a:spcPts val="600"/>
              </a:spcBef>
              <a:defRPr sz="2800"/>
            </a:pPr>
            <a:r>
              <a:t>Базовая кафедра «Интеллектуальные технологии системного анализа и управления» ФИЦ «Информатика и управление» РАН</a:t>
            </a:r>
          </a:p>
          <a:p>
            <a:pPr marL="480059" indent="-480059">
              <a:spcBef>
                <a:spcPts val="600"/>
              </a:spcBef>
              <a:defRPr sz="2800"/>
            </a:pPr>
            <a:r>
              <a:t>Базовая кафедра «Системное программирование» Института системного программирования РАН </a:t>
            </a:r>
          </a:p>
          <a:p>
            <a:pPr marL="480059" indent="-480059">
              <a:spcBef>
                <a:spcPts val="600"/>
              </a:spcBef>
              <a:defRPr sz="2800"/>
            </a:pPr>
            <a:r>
              <a:t>Кафедра технологий моделирования сложных систем на базе Института проблем передачи информации им. А. А. Харкевича РАН </a:t>
            </a:r>
          </a:p>
          <a:p>
            <a:pPr marL="0" indent="0">
              <a:buSzTx/>
              <a:buNone/>
              <a:defRPr sz="2800"/>
            </a:pPr>
          </a:p>
          <a:p>
            <a:pPr marL="0" indent="0">
              <a:spcBef>
                <a:spcPts val="600"/>
              </a:spcBef>
              <a:buSzTx/>
              <a:buNone/>
              <a:defRPr sz="2800"/>
            </a:pPr>
            <a:r>
              <a:t>Планируется создание еще двух базовых кафедр компаний-партнеров ФКН: JetBrains и 1С </a:t>
            </a:r>
          </a:p>
        </p:txBody>
      </p:sp>
      <p:sp>
        <p:nvSpPr>
          <p:cNvPr id="772" name="Номер слайда"/>
          <p:cNvSpPr txBox="1"/>
          <p:nvPr>
            <p:ph type="sldNum" sz="quarter" idx="4294967295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Рисунок 9" descr="Рисунок 9"/>
          <p:cNvPicPr>
            <a:picLocks noChangeAspect="1"/>
          </p:cNvPicPr>
          <p:nvPr/>
        </p:nvPicPr>
        <p:blipFill>
          <a:blip r:embed="rId2">
            <a:alphaModFix amt="10404"/>
            <a:extLst/>
          </a:blip>
          <a:srcRect l="0" t="0" r="0" b="38370"/>
          <a:stretch>
            <a:fillRect/>
          </a:stretch>
        </p:blipFill>
        <p:spPr>
          <a:xfrm>
            <a:off x="-414021" y="895523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775" name="Заголовок 1"/>
          <p:cNvSpPr txBox="1"/>
          <p:nvPr>
            <p:ph type="title"/>
          </p:nvPr>
        </p:nvSpPr>
        <p:spPr>
          <a:xfrm>
            <a:off x="650239" y="-97084"/>
            <a:ext cx="11704322" cy="1625601"/>
          </a:xfrm>
          <a:prstGeom prst="rect">
            <a:avLst/>
          </a:prstGeom>
        </p:spPr>
        <p:txBody>
          <a:bodyPr/>
          <a:lstStyle>
            <a:lvl1pPr>
              <a:defRPr sz="5600"/>
            </a:lvl1pPr>
          </a:lstStyle>
          <a:p>
            <a:pPr/>
            <a:r>
              <a:t>Лаборатории ФКН</a:t>
            </a:r>
          </a:p>
        </p:txBody>
      </p:sp>
      <p:sp>
        <p:nvSpPr>
          <p:cNvPr id="776" name="Текст 2"/>
          <p:cNvSpPr txBox="1"/>
          <p:nvPr>
            <p:ph type="body" idx="1"/>
          </p:nvPr>
        </p:nvSpPr>
        <p:spPr>
          <a:xfrm>
            <a:off x="650239" y="1318781"/>
            <a:ext cx="11704322" cy="8363595"/>
          </a:xfrm>
          <a:prstGeom prst="rect">
            <a:avLst/>
          </a:prstGeom>
        </p:spPr>
        <p:txBody>
          <a:bodyPr/>
          <a:lstStyle/>
          <a:p>
            <a:pPr marL="0" indent="0" algn="ctr" defTabSz="1183436">
              <a:spcBef>
                <a:spcPts val="600"/>
              </a:spcBef>
              <a:buSzTx/>
              <a:buNone/>
              <a:defRPr b="1" sz="2548"/>
            </a:pPr>
            <a:r>
              <a:t>Международные научно-учебные лаборатории (МНУЛ)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стохастических алгоритмов и анализа многомерных данных (10)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интеллектуальных систем и структурного анализа (7)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теоретической информатики (9)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алгебраической топологии и её приложений (4)</a:t>
            </a:r>
          </a:p>
          <a:p>
            <a:pPr marL="0" indent="0" algn="ctr" defTabSz="1183436">
              <a:spcBef>
                <a:spcPts val="600"/>
              </a:spcBef>
              <a:buSzTx/>
              <a:buNone/>
              <a:defRPr b="1" sz="2548"/>
            </a:pPr>
            <a:r>
              <a:t>Центр глубинного обучения и байесовских методов (2)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научно-учебная лаборатория анализа данных в финансовых технологиях (совместно со Сбербанком) (5)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лаборатория компании Самсунг (7)</a:t>
            </a:r>
          </a:p>
          <a:p>
            <a:pPr marL="0" indent="0" algn="ctr" defTabSz="1183436">
              <a:spcBef>
                <a:spcPts val="600"/>
              </a:spcBef>
              <a:buSzTx/>
              <a:buNone/>
              <a:defRPr b="1" sz="2548"/>
            </a:pPr>
            <a:r>
              <a:t>Научно-учебные лаборатории (НУЛ)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процессно-ориентированных информационных систем (6)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методов анализа больших данных (LAMBDA) (15)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моделирования и управления сложными системами (6)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биоинформатики (6)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моделей и методов вычислительной прагматики (11)</a:t>
            </a: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</a:p>
          <a:p>
            <a:pPr lvl="1" marL="0" indent="364045" defTabSz="1183436">
              <a:spcBef>
                <a:spcPts val="400"/>
              </a:spcBef>
              <a:buSzTx/>
              <a:buNone/>
              <a:defRPr sz="2548"/>
            </a:pPr>
            <a:r>
              <a:t>В 2020 году на факультете открылась лаборатория компании Яндекс (5)</a:t>
            </a:r>
          </a:p>
          <a:p>
            <a:pPr lvl="1" marL="0" indent="364045" algn="r" defTabSz="1183436">
              <a:spcBef>
                <a:spcPts val="400"/>
              </a:spcBef>
              <a:buSzTx/>
              <a:buNone/>
              <a:defRPr sz="1820"/>
            </a:pPr>
            <a:r>
              <a:t>(</a:t>
            </a:r>
            <a:r>
              <a:t>n</a:t>
            </a:r>
            <a:r>
              <a:t>) – количество студентов-стажеров</a:t>
            </a:r>
          </a:p>
        </p:txBody>
      </p:sp>
      <p:sp>
        <p:nvSpPr>
          <p:cNvPr id="777" name="Номер слайда"/>
          <p:cNvSpPr txBox="1"/>
          <p:nvPr>
            <p:ph type="sldNum" sz="quarter" idx="4294967295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9" name="Рисунок 9" descr="Рисунок 9"/>
          <p:cNvPicPr>
            <a:picLocks noChangeAspect="1"/>
          </p:cNvPicPr>
          <p:nvPr/>
        </p:nvPicPr>
        <p:blipFill>
          <a:blip r:embed="rId2">
            <a:alphaModFix amt="9765"/>
            <a:extLst/>
          </a:blip>
          <a:srcRect l="0" t="0" r="0" b="38370"/>
          <a:stretch>
            <a:fillRect/>
          </a:stretch>
        </p:blipFill>
        <p:spPr>
          <a:xfrm>
            <a:off x="-414021" y="931647"/>
            <a:ext cx="13832982" cy="8809222"/>
          </a:xfrm>
          <a:prstGeom prst="rect">
            <a:avLst/>
          </a:prstGeom>
          <a:ln w="12700">
            <a:miter lim="400000"/>
          </a:ln>
        </p:spPr>
      </p:pic>
      <p:sp>
        <p:nvSpPr>
          <p:cNvPr id="780" name="Заголовок 1"/>
          <p:cNvSpPr txBox="1"/>
          <p:nvPr>
            <p:ph type="title"/>
          </p:nvPr>
        </p:nvSpPr>
        <p:spPr>
          <a:xfrm>
            <a:off x="650239" y="136596"/>
            <a:ext cx="11704322" cy="1625601"/>
          </a:xfrm>
          <a:prstGeom prst="rect">
            <a:avLst/>
          </a:prstGeom>
        </p:spPr>
        <p:txBody>
          <a:bodyPr/>
          <a:lstStyle/>
          <a:p>
            <a:pPr/>
            <a:r>
              <a:t>НУГ и ПУГ, гранты</a:t>
            </a:r>
          </a:p>
        </p:txBody>
      </p:sp>
      <p:sp>
        <p:nvSpPr>
          <p:cNvPr id="781" name="Текст 2"/>
          <p:cNvSpPr txBox="1"/>
          <p:nvPr>
            <p:ph type="body" sz="quarter" idx="1"/>
          </p:nvPr>
        </p:nvSpPr>
        <p:spPr>
          <a:xfrm>
            <a:off x="1192106" y="8509686"/>
            <a:ext cx="11704321" cy="868429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600"/>
              </a:spcBef>
              <a:buSzTx/>
              <a:buNone/>
              <a:defRPr sz="2000"/>
            </a:pPr>
            <a:r>
              <a:t>В 2019 и 2020 гг. – 11 научных грантов, в выполнении участвуют аспиранты и студенты</a:t>
            </a:r>
          </a:p>
          <a:p>
            <a:pPr marL="0" indent="0">
              <a:spcBef>
                <a:spcPts val="600"/>
              </a:spcBef>
              <a:buSzTx/>
              <a:buNone/>
              <a:defRPr sz="2000">
                <a:solidFill>
                  <a:srgbClr val="C00000"/>
                </a:solidFill>
              </a:defRPr>
            </a:pPr>
            <a:r>
              <a:t>New</a:t>
            </a:r>
            <a:r>
              <a:rPr>
                <a:solidFill>
                  <a:srgbClr val="000000"/>
                </a:solidFill>
              </a:rPr>
              <a:t> Проектные группы </a:t>
            </a:r>
          </a:p>
        </p:txBody>
      </p:sp>
      <p:graphicFrame>
        <p:nvGraphicFramePr>
          <p:cNvPr id="782" name="Таблица"/>
          <p:cNvGraphicFramePr/>
          <p:nvPr/>
        </p:nvGraphicFramePr>
        <p:xfrm>
          <a:off x="918098" y="1645349"/>
          <a:ext cx="11181304" cy="459712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6440752"/>
                <a:gridCol w="4727850"/>
              </a:tblGrid>
              <a:tr h="3587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Название НУГ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/>
                        <a:t>Руководитель и количество студентов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92100"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2018 год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</a:tr>
              <a:tr h="8509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Методы моделирования сетевых структур мозга человека, генетических влияний на них и эффекторы нейродегенеративных заболеваний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defTabSz="650240">
                        <a:lnSpc>
                          <a:spcPts val="4700"/>
                        </a:lnSpc>
                        <a:defRPr sz="1800"/>
                      </a:pPr>
                      <a:r>
                        <a:t>Л.Е. Жуков – 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79756">
                <a:tc>
                  <a:txBody>
                    <a:bodyPr/>
                    <a:lstStyle/>
                    <a:p>
                      <a:pPr algn="ctr" defTabSz="650240">
                        <a:lnSpc>
                          <a:spcPts val="4700"/>
                        </a:lnSpc>
                        <a:defRPr sz="1800"/>
                      </a:pPr>
                      <a:r>
                        <a:t>Роль вторичных структур ДНК/РНК в функционировании генома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М.С. Попцова – 6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2921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Научно-учебная группа геоинформатики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Р.А. Родригес-Залепинос – 2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  <a:tr h="317500">
                <a:tc gridSpan="2"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2019 год 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 hMerge="1">
                  <a:tcPr/>
                </a:tc>
              </a:tr>
              <a:tr h="3175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Концепт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t>Б.Г. Миркин – 5 (+1 аспирант)</a:t>
                      </a:r>
                    </a:p>
                  </a:txBody>
                  <a:tcPr marL="0" marR="0" marT="0" marB="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83" name="Номер слайда"/>
          <p:cNvSpPr txBox="1"/>
          <p:nvPr>
            <p:ph type="sldNum" sz="quarter" idx="4294967295"/>
          </p:nvPr>
        </p:nvSpPr>
        <p:spPr>
          <a:xfrm>
            <a:off x="12108822" y="9114112"/>
            <a:ext cx="245738" cy="371349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784" name="Таблица"/>
          <p:cNvGraphicFramePr/>
          <p:nvPr/>
        </p:nvGraphicFramePr>
        <p:xfrm>
          <a:off x="902526" y="4643971"/>
          <a:ext cx="11212448" cy="315978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5044294"/>
                <a:gridCol w="1737069"/>
                <a:gridCol w="1662787"/>
                <a:gridCol w="1458462"/>
                <a:gridCol w="1297133"/>
              </a:tblGrid>
              <a:tr h="697529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Название ПУГ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Компания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Период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Руководитель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b="1" sz="1700"/>
                        <a:t>Количество студентов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8763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Анализ и визуализация структуры научного сообщества биоинформатики в России на основе данных РИНЦ и других открытых источников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ООО «Центр
исследований и
разработок
ЕМС»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с 11.2014г. по 04.2015г.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Р.Э. Яворский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2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2124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Математическое моделирование и предиктивный анализ поведения покупателей для задач маркетинга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ООО «Ив
Рисеч»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с 11.2015г. по 04.2016 г.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Р.Э. Яворский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8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444500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Моделирование и формальная верификация алгоритмов, используемых в системах биржевой торговли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ООО
«Экзактпро»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с 03.2016г. по 09.2016 г.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Р.Э. Яворский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5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</a:lnB>
                    <a:noFill/>
                  </a:tcPr>
                </a:tc>
              </a:tr>
              <a:tr h="531402"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Программы защиты виртуальных машин на платформах RHEV, XenServer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ООО
«Акронис»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с 05.2017г. по 10.2019г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О.В.
Максименкова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defRPr sz="1800"/>
                      </a:pPr>
                      <a:r>
                        <a:rPr sz="1700"/>
                        <a:t>18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Проектная работа студентов на ФКН"/>
          <p:cNvSpPr txBox="1"/>
          <p:nvPr>
            <p:ph type="title"/>
          </p:nvPr>
        </p:nvSpPr>
        <p:spPr>
          <a:xfrm>
            <a:off x="650239" y="964635"/>
            <a:ext cx="11704322" cy="3244356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00000"/>
                </a:solidFill>
              </a:defRPr>
            </a:lvl1pPr>
          </a:lstStyle>
          <a:p>
            <a:pPr/>
            <a:r>
              <a:t>Проектная работа студентов на ФКН</a:t>
            </a:r>
          </a:p>
        </p:txBody>
      </p:sp>
      <p:sp>
        <p:nvSpPr>
          <p:cNvPr id="787" name="Проектная работа студентов ОП ПМИ и ПАД"/>
          <p:cNvSpPr txBox="1"/>
          <p:nvPr/>
        </p:nvSpPr>
        <p:spPr>
          <a:xfrm>
            <a:off x="595217" y="4500626"/>
            <a:ext cx="11484590" cy="7523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Проектная работа студентов ОП ПМИ и ПАД</a:t>
            </a:r>
          </a:p>
        </p:txBody>
      </p:sp>
      <p:sp>
        <p:nvSpPr>
          <p:cNvPr id="788" name="Проектная работа студентов ОП ПИ"/>
          <p:cNvSpPr txBox="1"/>
          <p:nvPr/>
        </p:nvSpPr>
        <p:spPr>
          <a:xfrm>
            <a:off x="485351" y="5351498"/>
            <a:ext cx="11704322" cy="15496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Проектная работа студентов ОП ПИ</a:t>
            </a:r>
          </a:p>
        </p:txBody>
      </p:sp>
      <p:sp>
        <p:nvSpPr>
          <p:cNvPr id="789" name="Примеры проектов и мониторинг"/>
          <p:cNvSpPr txBox="1"/>
          <p:nvPr/>
        </p:nvSpPr>
        <p:spPr>
          <a:xfrm>
            <a:off x="485351" y="6999661"/>
            <a:ext cx="11704322" cy="9958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 anchor="ctr">
            <a:normAutofit fontScale="100000" lnSpcReduction="0"/>
          </a:bodyPr>
          <a:lstStyle>
            <a:lvl1pPr algn="ctr">
              <a:defRPr sz="4000">
                <a:solidFill>
                  <a:srgbClr val="535353"/>
                </a:solidFill>
              </a:defRPr>
            </a:lvl1pPr>
          </a:lstStyle>
          <a:p>
            <a:pPr/>
            <a:r>
              <a:t>Примеры проектов и мониторинг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Тема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50800" dist="254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65023" tIns="65023" rIns="65023" bIns="65023" numCol="1" spcCol="38100" rtlCol="0" anchor="ctr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50800" dist="254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 upright="0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